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340" r:id="rId3"/>
    <p:sldId id="341" r:id="rId4"/>
    <p:sldId id="343" r:id="rId5"/>
    <p:sldId id="342" r:id="rId6"/>
    <p:sldId id="347" r:id="rId7"/>
    <p:sldId id="345" r:id="rId8"/>
    <p:sldId id="290" r:id="rId9"/>
    <p:sldId id="283" r:id="rId10"/>
    <p:sldId id="284" r:id="rId11"/>
    <p:sldId id="285" r:id="rId12"/>
    <p:sldId id="286" r:id="rId13"/>
    <p:sldId id="291" r:id="rId14"/>
    <p:sldId id="287" r:id="rId15"/>
    <p:sldId id="292" r:id="rId16"/>
    <p:sldId id="265" r:id="rId17"/>
    <p:sldId id="266" r:id="rId18"/>
    <p:sldId id="293" r:id="rId19"/>
    <p:sldId id="294" r:id="rId20"/>
    <p:sldId id="335" r:id="rId21"/>
    <p:sldId id="295" r:id="rId22"/>
    <p:sldId id="336" r:id="rId23"/>
    <p:sldId id="314" r:id="rId24"/>
    <p:sldId id="302" r:id="rId25"/>
    <p:sldId id="321" r:id="rId26"/>
    <p:sldId id="322" r:id="rId27"/>
    <p:sldId id="323" r:id="rId28"/>
    <p:sldId id="324" r:id="rId29"/>
    <p:sldId id="334" r:id="rId30"/>
    <p:sldId id="325" r:id="rId31"/>
    <p:sldId id="339" r:id="rId32"/>
    <p:sldId id="337" r:id="rId33"/>
    <p:sldId id="338" r:id="rId34"/>
    <p:sldId id="330" r:id="rId35"/>
    <p:sldId id="315" r:id="rId36"/>
    <p:sldId id="316" r:id="rId37"/>
    <p:sldId id="317" r:id="rId38"/>
    <p:sldId id="319" r:id="rId3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94660"/>
  </p:normalViewPr>
  <p:slideViewPr>
    <p:cSldViewPr>
      <p:cViewPr varScale="1">
        <p:scale>
          <a:sx n="108" d="100"/>
          <a:sy n="108" d="100"/>
        </p:scale>
        <p:origin x="190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28.36041" units="1/cm"/>
          <inkml:channelProperty channel="Y" name="resolution" value="28.34646" units="1/cm"/>
          <inkml:channelProperty channel="T" name="resolution" value="1" units="1/dev"/>
        </inkml:channelProperties>
      </inkml:inkSource>
      <inkml:timestamp xml:id="ts0" timeString="2016-11-04T16:57:21.691"/>
    </inkml:context>
    <inkml:brush xml:id="br0">
      <inkml:brushProperty name="width" value="0.29167" units="cm"/>
      <inkml:brushProperty name="height" value="0.58333" units="cm"/>
      <inkml:brushProperty name="color" value="#FFFF00"/>
      <inkml:brushProperty name="tip" value="rectangle"/>
      <inkml:brushProperty name="rasterOp" value="maskPen"/>
      <inkml:brushProperty name="fitToCurve" value="1"/>
    </inkml:brush>
  </inkml:definitions>
  <inkml:trace contextRef="#ctx0" brushRef="#br0">0 73 0,'0'0'218,"26"0"-202,25 0-1,-26 0-15,52-26 16,0 26-16,0-25 16,-51 25-1,51 0-15,-26 0 16,1 0-1,-1 0-15,0 0 16,-25 0 0,0 0-16,-1 0 15,27 0 1,-27 0-16,1 0 15,25 0 1,0 0-16,-51 0 16,77 0-16,-51 0 15,25 0 1,-25 0-16,0 0 15,25 0 1,-25 0-16,-1 0 16,1 0-1,0 0-15,-1 0 16,1 0-16,0 0 15,-1 0 1,1 0-16,0 0 16,-26 0-1,25 0-15,1 0 16,0 0-1,-26 0-15,25 0 16,1 0 0,0 0-16,-26 0 15,0 0 1,25 0-16,1 0 15,0 0-15,-1 0 16,1 25 0,-26-25-16,26 0 15,-1 0 1,1 0-16,-26 0 15,25 0 1,1 0-16,0 0 16,-26 0-1,25 0-15,1 0 16,-26 0-16,26 0 31,-1 0-31,1 0 16,-26 26-1,26-26 1,-1 0 15</inkml:trace>
</inkml:ink>
</file>

<file path=ppt/ink/ink2.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28.36041" units="1/cm"/>
          <inkml:channelProperty channel="Y" name="resolution" value="28.34646" units="1/cm"/>
          <inkml:channelProperty channel="T" name="resolution" value="1" units="1/dev"/>
        </inkml:channelProperties>
      </inkml:inkSource>
      <inkml:timestamp xml:id="ts0" timeString="2016-11-04T16:57:23.532"/>
    </inkml:context>
    <inkml:brush xml:id="br0">
      <inkml:brushProperty name="width" value="0.29167" units="cm"/>
      <inkml:brushProperty name="height" value="0.58333" units="cm"/>
      <inkml:brushProperty name="color" value="#FFFF00"/>
      <inkml:brushProperty name="tip" value="rectangle"/>
      <inkml:brushProperty name="rasterOp" value="maskPen"/>
      <inkml:brushProperty name="fitToCurve" value="1"/>
    </inkml:brush>
  </inkml:definitions>
  <inkml:trace contextRef="#ctx0" brushRef="#br0">0 53 0,'0'-26'110,"0"26"-95,26 0 1,25 0-16,-51 0 15,51 0-15,0 0 16,-25 0 0,51 0-16,-26 0 15,1 0 1,25 0-16,0 0 15,0 0 1,0 0-16,0 0 16,0 0-1,-26 0-15,0 0 16,26 0-16,0 0 15,0 0 1,-26 0-16,1 0 16,50 0-1,-50 0-15,-1 0 16,26 0-1,-51 0-15,-1 0 16,27 0 0,-52 0-16,25 0 15,27 0-15,-52 0 16,25 26-1,1-26-15,0 0 16,-26 0 0,51 0-1,-26 0 1,-25 0-16,26 0 31,0 0-31,-1 0 16,-25 0-1,26 0 16</inkml:trace>
</inkml:ink>
</file>

<file path=ppt/ink/ink3.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28.36041" units="1/cm"/>
          <inkml:channelProperty channel="Y" name="resolution" value="28.34646" units="1/cm"/>
          <inkml:channelProperty channel="T" name="resolution" value="1" units="1/dev"/>
        </inkml:channelProperties>
      </inkml:inkSource>
      <inkml:timestamp xml:id="ts0" timeString="2016-11-04T16:57:25.045"/>
    </inkml:context>
    <inkml:brush xml:id="br0">
      <inkml:brushProperty name="width" value="0.29167" units="cm"/>
      <inkml:brushProperty name="height" value="0.58333" units="cm"/>
      <inkml:brushProperty name="color" value="#FFFF00"/>
      <inkml:brushProperty name="tip" value="rectangle"/>
      <inkml:brushProperty name="rasterOp" value="maskPen"/>
      <inkml:brushProperty name="fitToCurve" value="1"/>
    </inkml:brush>
  </inkml:definitions>
  <inkml:trace contextRef="#ctx0" brushRef="#br0">0 209 0,'0'0'16,"0"-26"0,52 26-1,-27 0-15,1-25 16,25 25-16,1 0 15,-1 0 1,51-26-16,-25 26 16,0-26-1,26 26-15,-52-25 16,52 25-1,0-26-15,-1 26 16,26-26 0,-25 26-16,0 0 15,-1-25-15,-25 25 16,0 0-1,26 0-15,0 0 16,-26 0 0,25 0-16,26 0 15,-51 0 1,-25 0-16,25 0 15,-26 25 1,-25-25-16,51 0 16,-26 0-1,-25 0-15,-26 0 16,25 0-16,1 0 31,-26 26-15,26-26 62</inkml:trace>
</inkml:ink>
</file>

<file path=ppt/ink/ink4.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28.36041" units="1/cm"/>
          <inkml:channelProperty channel="Y" name="resolution" value="28.34646" units="1/cm"/>
          <inkml:channelProperty channel="T" name="resolution" value="1" units="1/dev"/>
        </inkml:channelProperties>
      </inkml:inkSource>
      <inkml:timestamp xml:id="ts0" timeString="2016-11-04T16:58:50.752"/>
    </inkml:context>
    <inkml:brush xml:id="br0">
      <inkml:brushProperty name="width" value="0.08333" units="cm"/>
      <inkml:brushProperty name="height" value="0.08333" units="cm"/>
      <inkml:brushProperty name="fitToCurve" value="1"/>
    </inkml:brush>
  </inkml:definitions>
  <inkml:trace contextRef="#ctx0" brushRef="#br0">1416 235 0,'-51'-25'156,"-1"-1"-156,-25 26 16,26-26 0,-51 1-16,25 25 15,-26-26-15,52 26 16,-1 0-1,1 0-15,-26 0 16,51 0 0,-51 0-16,26 0 15,0 0 1,25 0-16,-25 0 15,25 0 1,0 26-16,-25-26 16,51 0-1,-26 25-15,1 1 16,-1 0-16,26-26 15,-51 25 1,51 1-16,-26 0 16,26-1-1,-25 27-15,-1 25 16,0-26-1,1 0-15,25 0 16,0 1 0,0-27-16,-26 27 15,26-1-15,0-25 16,0 25-1,0 0-15,0-25 16,0 25 0,0-25-16,0 0 15,0 25 1,0-25-16,0-1 15,26 1 1,-26 0-16,0-1 16,0 1-16,25 0 15,1-1 1,0 1-16,-26 0 15,25-1 1,1 1-16,25 25 16,-25-51-1,25 26-15,26 25 16,-26-51-1,1 51-15,25-51 16,0 52-16,0-27 16,0 1-1,-26 0-15,26-1 16,0-25-1,0 26-15,0-26 16,-26 26 0,52-26-16,-26 0 15,25 0 1,-25 0-16,0 0 15,0 0-15,0 0 16,0 0 0,-25 0-16,24-26 15,1 0 1,-25 26-16,-1-25 15,0-1 1,52 0-16,-52 26 16,26-25-1,-51-1-15,25 0 16,1 26-1,-1-25-15,0 25 16,26-52-16,-26 27 16,1-1-1,-27 0-15,1-25 16,0 51-1,25-25-15,-25-52 16,-26 25 0,0 1-16,0-26 15,0 0 1,0 26-16,0-1 15,0-25-15,0 26 16,-26 0 0,-25-26-16,-1 25 15,1 1 1,0-26-16,0 26 15,-1 0 1,27 25-16,-27 0 16,1-25-1,0 0-15,-26 25 16,51 0-1,-51-25-15,26 25 16,-1 26-16,27-25 16,-27 25-1,-25 0-15,26-26 16,25 26-1,-25 0-15,26 0 16,-27-26 0,-25 26-16,26 0 15,25 0 1,-25 0-16,25 0 15,-25 0-15,25 0 16,1 0 0,-1 0-16,-25 0 15,51 0 1,-52 0-16,27 0 15,25 0 1,-26 0-16,0 0 16,1 0-1,25 0-15,-26 26 16,0-26-16,1 26 15,25-26 1,-26 0-16,0 0 16,26 0-1,-51 25-15,26-25 16,-1 0-1,0 26-15,1-26 16,25 0 0,-26 0-16,0 0 15,1 0 16,25 26 94</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2EFAD6-C9B5-4D05-B546-2179BEE5A67E}" type="datetimeFigureOut">
              <a:rPr lang="nl-NL" smtClean="0"/>
              <a:t>1-2-2021</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6B0D3A-9622-4736-8067-970CFCBFD599}" type="slidenum">
              <a:rPr lang="nl-NL" smtClean="0"/>
              <a:t>‹nr.›</a:t>
            </a:fld>
            <a:endParaRPr lang="nl-NL"/>
          </a:p>
        </p:txBody>
      </p:sp>
    </p:spTree>
    <p:extLst>
      <p:ext uri="{BB962C8B-B14F-4D97-AF65-F5344CB8AC3E}">
        <p14:creationId xmlns:p14="http://schemas.microsoft.com/office/powerpoint/2010/main" val="3070051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C135A09C-EE33-994E-B68F-17F998AB06BA}" type="slidenum">
              <a:rPr lang="nl-NL" smtClean="0"/>
              <a:t>14</a:t>
            </a:fld>
            <a:endParaRPr lang="nl-NL"/>
          </a:p>
        </p:txBody>
      </p:sp>
      <p:sp>
        <p:nvSpPr>
          <p:cNvPr id="5" name="Tijdelijke aanduiding voor voettekst 4"/>
          <p:cNvSpPr>
            <a:spLocks noGrp="1"/>
          </p:cNvSpPr>
          <p:nvPr>
            <p:ph type="ftr" sz="quarter" idx="11"/>
          </p:nvPr>
        </p:nvSpPr>
        <p:spPr/>
        <p:txBody>
          <a:bodyPr/>
          <a:lstStyle/>
          <a:p>
            <a:r>
              <a:rPr lang="nl-NL"/>
              <a:t>Beroepsrekenen 1</a:t>
            </a:r>
          </a:p>
        </p:txBody>
      </p:sp>
      <p:sp>
        <p:nvSpPr>
          <p:cNvPr id="6" name="Tijdelijke aanduiding voor koptekst 5"/>
          <p:cNvSpPr>
            <a:spLocks noGrp="1"/>
          </p:cNvSpPr>
          <p:nvPr>
            <p:ph type="hdr" sz="quarter" idx="12"/>
          </p:nvPr>
        </p:nvSpPr>
        <p:spPr/>
        <p:txBody>
          <a:bodyPr/>
          <a:lstStyle/>
          <a:p>
            <a:r>
              <a:rPr lang="nl-NL"/>
              <a:t>Les 1</a:t>
            </a:r>
          </a:p>
        </p:txBody>
      </p:sp>
    </p:spTree>
    <p:extLst>
      <p:ext uri="{BB962C8B-B14F-4D97-AF65-F5344CB8AC3E}">
        <p14:creationId xmlns:p14="http://schemas.microsoft.com/office/powerpoint/2010/main" val="3306964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AE6578A3-8212-43F3-902C-C35A75BC149D}" type="datetimeFigureOut">
              <a:rPr lang="nl-NL" smtClean="0"/>
              <a:t>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2677953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AE6578A3-8212-43F3-902C-C35A75BC149D}" type="datetimeFigureOut">
              <a:rPr lang="nl-NL" smtClean="0"/>
              <a:t>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264020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AE6578A3-8212-43F3-902C-C35A75BC149D}" type="datetimeFigureOut">
              <a:rPr lang="nl-NL" smtClean="0"/>
              <a:t>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1633177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AE6578A3-8212-43F3-902C-C35A75BC149D}" type="datetimeFigureOut">
              <a:rPr lang="nl-NL" smtClean="0"/>
              <a:t>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15612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AE6578A3-8212-43F3-902C-C35A75BC149D}" type="datetimeFigureOut">
              <a:rPr lang="nl-NL" smtClean="0"/>
              <a:t>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61563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AE6578A3-8212-43F3-902C-C35A75BC149D}" type="datetimeFigureOut">
              <a:rPr lang="nl-NL" smtClean="0"/>
              <a:t>1-2-2021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722789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AE6578A3-8212-43F3-902C-C35A75BC149D}" type="datetimeFigureOut">
              <a:rPr lang="nl-NL" smtClean="0"/>
              <a:t>1-2-2021</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2366788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AE6578A3-8212-43F3-902C-C35A75BC149D}" type="datetimeFigureOut">
              <a:rPr lang="nl-NL" smtClean="0"/>
              <a:t>1-2-2021</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2110669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E6578A3-8212-43F3-902C-C35A75BC149D}" type="datetimeFigureOut">
              <a:rPr lang="nl-NL" smtClean="0"/>
              <a:t>1-2-2021</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592499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AE6578A3-8212-43F3-902C-C35A75BC149D}" type="datetimeFigureOut">
              <a:rPr lang="nl-NL" smtClean="0"/>
              <a:t>1-2-2021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155182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AE6578A3-8212-43F3-902C-C35A75BC149D}" type="datetimeFigureOut">
              <a:rPr lang="nl-NL" smtClean="0"/>
              <a:t>1-2-2021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6935DA9-D9C9-4CD2-9628-C03E9D6930B7}" type="slidenum">
              <a:rPr lang="nl-NL" smtClean="0"/>
              <a:t>‹nr.›</a:t>
            </a:fld>
            <a:endParaRPr lang="nl-NL"/>
          </a:p>
        </p:txBody>
      </p:sp>
    </p:spTree>
    <p:extLst>
      <p:ext uri="{BB962C8B-B14F-4D97-AF65-F5344CB8AC3E}">
        <p14:creationId xmlns:p14="http://schemas.microsoft.com/office/powerpoint/2010/main" val="4133665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6578A3-8212-43F3-902C-C35A75BC149D}" type="datetimeFigureOut">
              <a:rPr lang="nl-NL" smtClean="0"/>
              <a:t>1-2-2021</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935DA9-D9C9-4CD2-9628-C03E9D6930B7}" type="slidenum">
              <a:rPr lang="nl-NL" smtClean="0"/>
              <a:t>‹nr.›</a:t>
            </a:fld>
            <a:endParaRPr lang="nl-NL"/>
          </a:p>
        </p:txBody>
      </p:sp>
    </p:spTree>
    <p:extLst>
      <p:ext uri="{BB962C8B-B14F-4D97-AF65-F5344CB8AC3E}">
        <p14:creationId xmlns:p14="http://schemas.microsoft.com/office/powerpoint/2010/main" val="1667015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image" Target="../media/image1.emf"/><Relationship Id="rId7" Type="http://schemas.openxmlformats.org/officeDocument/2006/relationships/image" Target="../media/image3.emf"/><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2.emf"/><Relationship Id="rId4" Type="http://schemas.openxmlformats.org/officeDocument/2006/relationships/customXml" Target="../ink/ink2.xml"/><Relationship Id="rId9" Type="http://schemas.openxmlformats.org/officeDocument/2006/relationships/image" Target="../media/image4.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err="1"/>
              <a:t>Beroepsrekenen</a:t>
            </a:r>
            <a:r>
              <a:rPr lang="nl-NL" dirty="0"/>
              <a:t> 1</a:t>
            </a:r>
          </a:p>
        </p:txBody>
      </p:sp>
      <p:sp>
        <p:nvSpPr>
          <p:cNvPr id="3" name="Ondertitel 2"/>
          <p:cNvSpPr>
            <a:spLocks noGrp="1"/>
          </p:cNvSpPr>
          <p:nvPr>
            <p:ph type="subTitle" idx="1"/>
          </p:nvPr>
        </p:nvSpPr>
        <p:spPr/>
        <p:txBody>
          <a:bodyPr/>
          <a:lstStyle/>
          <a:p>
            <a:r>
              <a:rPr lang="nl-NL" dirty="0"/>
              <a:t>Samenvatting</a:t>
            </a:r>
          </a:p>
        </p:txBody>
      </p:sp>
    </p:spTree>
    <p:extLst>
      <p:ext uri="{BB962C8B-B14F-4D97-AF65-F5344CB8AC3E}">
        <p14:creationId xmlns:p14="http://schemas.microsoft.com/office/powerpoint/2010/main" val="4289634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Milligram </a:t>
            </a:r>
            <a:r>
              <a:rPr lang="nl-NL" dirty="0">
                <a:sym typeface="Wingdings" panose="05000000000000000000" pitchFamily="2" charset="2"/>
              </a:rPr>
              <a:t> G</a:t>
            </a:r>
            <a:r>
              <a:rPr lang="nl-NL" dirty="0"/>
              <a:t>ram</a:t>
            </a:r>
            <a:br>
              <a:rPr lang="nl-NL" dirty="0"/>
            </a:br>
            <a:r>
              <a:rPr lang="nl-NL" dirty="0" err="1"/>
              <a:t>Gram</a:t>
            </a:r>
            <a:r>
              <a:rPr lang="nl-NL" dirty="0"/>
              <a:t> </a:t>
            </a:r>
            <a:r>
              <a:rPr lang="nl-NL" dirty="0">
                <a:sym typeface="Wingdings" panose="05000000000000000000" pitchFamily="2" charset="2"/>
              </a:rPr>
              <a:t> Kilo</a:t>
            </a:r>
            <a:r>
              <a:rPr lang="nl-NL" dirty="0"/>
              <a:t>gram</a:t>
            </a:r>
          </a:p>
        </p:txBody>
      </p:sp>
      <p:sp>
        <p:nvSpPr>
          <p:cNvPr id="3" name="Tijdelijke aanduiding voor inhoud 2"/>
          <p:cNvSpPr>
            <a:spLocks noGrp="1"/>
          </p:cNvSpPr>
          <p:nvPr>
            <p:ph idx="1"/>
          </p:nvPr>
        </p:nvSpPr>
        <p:spPr/>
        <p:txBody>
          <a:bodyPr>
            <a:normAutofit fontScale="70000" lnSpcReduction="20000"/>
          </a:bodyPr>
          <a:lstStyle/>
          <a:p>
            <a:pPr marL="0" indent="0" algn="ctr">
              <a:buNone/>
            </a:pPr>
            <a:r>
              <a:rPr lang="nl-NL" b="1" dirty="0"/>
              <a:t>KG – HG – DAG - G – DG – CG – MG</a:t>
            </a:r>
          </a:p>
          <a:p>
            <a:pPr marL="0" indent="0" algn="ctr">
              <a:buNone/>
            </a:pPr>
            <a:endParaRPr lang="nl-NL" b="1" dirty="0"/>
          </a:p>
          <a:p>
            <a:pPr marL="0" indent="0" algn="ctr">
              <a:buNone/>
            </a:pPr>
            <a:r>
              <a:rPr lang="nl-NL" dirty="0"/>
              <a:t>De belangrijkste maten zijn kilogram, gram en milligram.</a:t>
            </a:r>
          </a:p>
          <a:p>
            <a:pPr marL="0" indent="0" algn="ctr">
              <a:buNone/>
            </a:pPr>
            <a:r>
              <a:rPr lang="nl-NL" dirty="0"/>
              <a:t>Er zijn drie stappen van mg. naar gram. </a:t>
            </a:r>
          </a:p>
          <a:p>
            <a:pPr marL="0" indent="0" algn="ctr">
              <a:buNone/>
            </a:pPr>
            <a:r>
              <a:rPr lang="nl-NL" dirty="0"/>
              <a:t>Er zijn drie stappen van gram naar kg.</a:t>
            </a:r>
          </a:p>
          <a:p>
            <a:pPr marL="0" indent="0" algn="ctr">
              <a:buNone/>
            </a:pPr>
            <a:endParaRPr lang="nl-NL" dirty="0"/>
          </a:p>
          <a:p>
            <a:pPr marL="0" indent="0" algn="ctr">
              <a:buNone/>
            </a:pPr>
            <a:r>
              <a:rPr lang="nl-NL" dirty="0"/>
              <a:t>Voor het omrekenen ga je delen door in:</a:t>
            </a:r>
          </a:p>
          <a:p>
            <a:pPr marL="0" indent="0" algn="ctr">
              <a:buNone/>
            </a:pPr>
            <a:r>
              <a:rPr lang="nl-NL" dirty="0"/>
              <a:t> drie stappen van 10 </a:t>
            </a:r>
          </a:p>
          <a:p>
            <a:pPr marL="0" indent="0" algn="ctr">
              <a:buNone/>
            </a:pPr>
            <a:r>
              <a:rPr lang="nl-NL" i="1" dirty="0"/>
              <a:t>of </a:t>
            </a:r>
            <a:r>
              <a:rPr lang="nl-NL" dirty="0"/>
              <a:t>in een stap van (10 x 10 x 10 =) 1000</a:t>
            </a:r>
          </a:p>
          <a:p>
            <a:pPr marL="0" indent="0">
              <a:buNone/>
            </a:pPr>
            <a:endParaRPr lang="nl-NL" dirty="0"/>
          </a:p>
          <a:p>
            <a:pPr marL="0" indent="0" algn="ctr">
              <a:buNone/>
            </a:pPr>
            <a:r>
              <a:rPr lang="nl-NL" dirty="0"/>
              <a:t>1 milligram = 0,001 gram (1/1000</a:t>
            </a:r>
            <a:r>
              <a:rPr lang="nl-NL" baseline="30000" dirty="0"/>
              <a:t>ste</a:t>
            </a:r>
            <a:r>
              <a:rPr lang="nl-NL" dirty="0"/>
              <a:t> deel van een gram)</a:t>
            </a:r>
          </a:p>
          <a:p>
            <a:pPr marL="0" indent="0" algn="ctr">
              <a:buNone/>
            </a:pPr>
            <a:r>
              <a:rPr lang="nl-NL" dirty="0"/>
              <a:t>12 milligram = 0,012 gram (12/1000</a:t>
            </a:r>
            <a:r>
              <a:rPr lang="nl-NL" baseline="30000" dirty="0"/>
              <a:t>ste</a:t>
            </a:r>
            <a:r>
              <a:rPr lang="nl-NL" dirty="0"/>
              <a:t> deel van een gram)</a:t>
            </a:r>
          </a:p>
          <a:p>
            <a:pPr marL="0" indent="0" algn="ctr">
              <a:buNone/>
            </a:pPr>
            <a:r>
              <a:rPr lang="nl-NL" dirty="0"/>
              <a:t>1 gram = 0,001 kilogram (1/1000</a:t>
            </a:r>
            <a:r>
              <a:rPr lang="nl-NL" baseline="30000" dirty="0"/>
              <a:t>ste</a:t>
            </a:r>
            <a:r>
              <a:rPr lang="nl-NL" dirty="0"/>
              <a:t> deel van een kilogram)</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2269269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Liter </a:t>
            </a:r>
            <a:r>
              <a:rPr lang="nl-NL" dirty="0">
                <a:sym typeface="Wingdings" panose="05000000000000000000" pitchFamily="2" charset="2"/>
              </a:rPr>
              <a:t> M</a:t>
            </a:r>
            <a:r>
              <a:rPr lang="nl-NL" dirty="0"/>
              <a:t>illiliter</a:t>
            </a:r>
          </a:p>
        </p:txBody>
      </p:sp>
      <p:sp>
        <p:nvSpPr>
          <p:cNvPr id="4" name="Tijdelijke aanduiding voor inhoud 2"/>
          <p:cNvSpPr>
            <a:spLocks noGrp="1"/>
          </p:cNvSpPr>
          <p:nvPr>
            <p:ph idx="1"/>
          </p:nvPr>
        </p:nvSpPr>
        <p:spPr>
          <a:xfrm>
            <a:off x="395536" y="1124744"/>
            <a:ext cx="8229600" cy="5400600"/>
          </a:xfrm>
        </p:spPr>
        <p:txBody>
          <a:bodyPr>
            <a:normAutofit fontScale="85000" lnSpcReduction="20000"/>
          </a:bodyPr>
          <a:lstStyle/>
          <a:p>
            <a:pPr marL="0" indent="0" algn="ctr">
              <a:buNone/>
            </a:pPr>
            <a:r>
              <a:rPr lang="nl-NL" i="1" dirty="0"/>
              <a:t>KL – HL – DAL - </a:t>
            </a:r>
            <a:r>
              <a:rPr lang="nl-NL" b="1" dirty="0"/>
              <a:t>L – DL – CL – ML</a:t>
            </a:r>
          </a:p>
          <a:p>
            <a:pPr marL="0" indent="0" algn="ctr">
              <a:buNone/>
            </a:pPr>
            <a:endParaRPr lang="nl-NL" dirty="0"/>
          </a:p>
          <a:p>
            <a:pPr marL="0" indent="0" algn="ctr">
              <a:buNone/>
            </a:pPr>
            <a:r>
              <a:rPr lang="nl-NL" dirty="0"/>
              <a:t>De belangrijkste maten zijn liter en milliliter.</a:t>
            </a:r>
          </a:p>
          <a:p>
            <a:pPr marL="0" indent="0" algn="ctr">
              <a:buNone/>
            </a:pPr>
            <a:r>
              <a:rPr lang="nl-NL" dirty="0"/>
              <a:t>Er zijn drie stappen van liter naar milliliter.</a:t>
            </a:r>
          </a:p>
          <a:p>
            <a:pPr marL="0" indent="0" algn="ctr">
              <a:buNone/>
            </a:pPr>
            <a:endParaRPr lang="nl-NL" dirty="0"/>
          </a:p>
          <a:p>
            <a:pPr marL="0" indent="0" algn="ctr">
              <a:buNone/>
            </a:pPr>
            <a:r>
              <a:rPr lang="nl-NL" dirty="0"/>
              <a:t>Voor het omrekenen ga je vermenigvuldigen in </a:t>
            </a:r>
          </a:p>
          <a:p>
            <a:pPr marL="0" indent="0" algn="ctr">
              <a:buNone/>
            </a:pPr>
            <a:r>
              <a:rPr lang="nl-NL" dirty="0"/>
              <a:t>drie stappen van 10 </a:t>
            </a:r>
          </a:p>
          <a:p>
            <a:pPr marL="0" indent="0" algn="ctr">
              <a:buNone/>
            </a:pPr>
            <a:r>
              <a:rPr lang="nl-NL" i="1" dirty="0"/>
              <a:t>of</a:t>
            </a:r>
            <a:r>
              <a:rPr lang="nl-NL" dirty="0"/>
              <a:t> in een stap van (10 x 10 x 10 =) 1000</a:t>
            </a:r>
          </a:p>
          <a:p>
            <a:pPr marL="0" indent="0" algn="ctr">
              <a:buNone/>
            </a:pPr>
            <a:endParaRPr lang="nl-NL" dirty="0"/>
          </a:p>
          <a:p>
            <a:pPr marL="0" indent="0" algn="ctr">
              <a:buNone/>
            </a:pPr>
            <a:r>
              <a:rPr lang="nl-NL" dirty="0"/>
              <a:t>1 liter = 1000 milliliter</a:t>
            </a:r>
          </a:p>
          <a:p>
            <a:pPr marL="0" indent="0" algn="ctr">
              <a:buNone/>
            </a:pPr>
            <a:r>
              <a:rPr lang="nl-NL" dirty="0"/>
              <a:t>0,1 liter = 100 milliliter</a:t>
            </a:r>
          </a:p>
          <a:p>
            <a:pPr marL="0" indent="0" algn="ctr">
              <a:buNone/>
            </a:pPr>
            <a:r>
              <a:rPr lang="nl-NL" dirty="0"/>
              <a:t>0,02 liter = 20 milliliter</a:t>
            </a:r>
          </a:p>
        </p:txBody>
      </p:sp>
    </p:spTree>
    <p:extLst>
      <p:ext uri="{BB962C8B-B14F-4D97-AF65-F5344CB8AC3E}">
        <p14:creationId xmlns:p14="http://schemas.microsoft.com/office/powerpoint/2010/main" val="3415287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Milliliter </a:t>
            </a:r>
            <a:r>
              <a:rPr lang="nl-NL" dirty="0">
                <a:sym typeface="Wingdings" panose="05000000000000000000" pitchFamily="2" charset="2"/>
              </a:rPr>
              <a:t> L</a:t>
            </a:r>
            <a:r>
              <a:rPr lang="nl-NL" dirty="0"/>
              <a:t>iter</a:t>
            </a:r>
          </a:p>
        </p:txBody>
      </p:sp>
      <p:sp>
        <p:nvSpPr>
          <p:cNvPr id="4" name="Tijdelijke aanduiding voor inhoud 2"/>
          <p:cNvSpPr>
            <a:spLocks noGrp="1"/>
          </p:cNvSpPr>
          <p:nvPr>
            <p:ph idx="1"/>
          </p:nvPr>
        </p:nvSpPr>
        <p:spPr>
          <a:xfrm>
            <a:off x="457200" y="1600200"/>
            <a:ext cx="8229600" cy="4925144"/>
          </a:xfrm>
        </p:spPr>
        <p:txBody>
          <a:bodyPr>
            <a:normAutofit fontScale="77500" lnSpcReduction="20000"/>
          </a:bodyPr>
          <a:lstStyle/>
          <a:p>
            <a:pPr marL="0" indent="0" algn="ctr">
              <a:buNone/>
            </a:pPr>
            <a:r>
              <a:rPr lang="nl-NL" i="1" dirty="0"/>
              <a:t>KL – HL – DAL - </a:t>
            </a:r>
            <a:r>
              <a:rPr lang="nl-NL" b="1" dirty="0"/>
              <a:t>L – DL – CL – ML</a:t>
            </a:r>
          </a:p>
          <a:p>
            <a:pPr marL="0" indent="0" algn="ctr">
              <a:buNone/>
            </a:pPr>
            <a:endParaRPr lang="nl-NL" dirty="0"/>
          </a:p>
          <a:p>
            <a:pPr marL="0" indent="0" algn="ctr">
              <a:buNone/>
            </a:pPr>
            <a:r>
              <a:rPr lang="nl-NL" dirty="0"/>
              <a:t>De belangrijkste maten zijn liter en milliliter.</a:t>
            </a:r>
          </a:p>
          <a:p>
            <a:pPr marL="0" indent="0" algn="ctr">
              <a:buNone/>
            </a:pPr>
            <a:r>
              <a:rPr lang="nl-NL" dirty="0"/>
              <a:t>Er zijn drie stappen van milliliter naar liter.</a:t>
            </a:r>
          </a:p>
          <a:p>
            <a:pPr marL="0" indent="0" algn="ctr">
              <a:buNone/>
            </a:pPr>
            <a:endParaRPr lang="nl-NL" dirty="0"/>
          </a:p>
          <a:p>
            <a:pPr marL="0" indent="0" algn="ctr">
              <a:buNone/>
            </a:pPr>
            <a:r>
              <a:rPr lang="nl-NL" dirty="0"/>
              <a:t>Voor het omrekenen ga je delen in:</a:t>
            </a:r>
          </a:p>
          <a:p>
            <a:pPr marL="0" indent="0" algn="ctr">
              <a:buNone/>
            </a:pPr>
            <a:r>
              <a:rPr lang="nl-NL" dirty="0"/>
              <a:t> drie stappen van 10 </a:t>
            </a:r>
          </a:p>
          <a:p>
            <a:pPr marL="0" indent="0" algn="ctr">
              <a:buNone/>
            </a:pPr>
            <a:r>
              <a:rPr lang="nl-NL" i="1" dirty="0"/>
              <a:t>of </a:t>
            </a:r>
            <a:r>
              <a:rPr lang="nl-NL" dirty="0"/>
              <a:t>in een stap van (10 x 10 x 10 =) 1000</a:t>
            </a:r>
          </a:p>
          <a:p>
            <a:pPr marL="0" indent="0" algn="ctr">
              <a:buNone/>
            </a:pPr>
            <a:endParaRPr lang="nl-NL" dirty="0"/>
          </a:p>
          <a:p>
            <a:pPr marL="0" indent="0" algn="ctr">
              <a:buNone/>
            </a:pPr>
            <a:r>
              <a:rPr lang="nl-NL" dirty="0"/>
              <a:t>1 milliliter = 0,001 liter</a:t>
            </a:r>
          </a:p>
          <a:p>
            <a:pPr marL="0" indent="0" algn="ctr">
              <a:buNone/>
            </a:pPr>
            <a:r>
              <a:rPr lang="nl-NL" dirty="0"/>
              <a:t>100 milliliter = 0,1 liter</a:t>
            </a:r>
          </a:p>
          <a:p>
            <a:pPr marL="0" indent="0" algn="ctr">
              <a:buNone/>
            </a:pPr>
            <a:r>
              <a:rPr lang="nl-NL" dirty="0"/>
              <a:t>1500 milliliter = 1,5 liter</a:t>
            </a:r>
          </a:p>
        </p:txBody>
      </p:sp>
    </p:spTree>
    <p:extLst>
      <p:ext uri="{BB962C8B-B14F-4D97-AF65-F5344CB8AC3E}">
        <p14:creationId xmlns:p14="http://schemas.microsoft.com/office/powerpoint/2010/main" val="1566966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Stappenplan:</a:t>
            </a:r>
            <a:br>
              <a:rPr lang="nl-NL" dirty="0"/>
            </a:br>
            <a:r>
              <a:rPr lang="nl-NL" dirty="0"/>
              <a:t>Medicatie en injecteren</a:t>
            </a:r>
          </a:p>
        </p:txBody>
      </p:sp>
      <p:sp>
        <p:nvSpPr>
          <p:cNvPr id="3" name="Tijdelijke aanduiding voor inhoud 2"/>
          <p:cNvSpPr>
            <a:spLocks noGrp="1"/>
          </p:cNvSpPr>
          <p:nvPr>
            <p:ph idx="1"/>
          </p:nvPr>
        </p:nvSpPr>
        <p:spPr/>
        <p:txBody>
          <a:bodyPr>
            <a:normAutofit/>
          </a:bodyPr>
          <a:lstStyle/>
          <a:p>
            <a:pPr marL="0" indent="0">
              <a:buNone/>
            </a:pPr>
            <a:endParaRPr lang="nl-NL" sz="2000" dirty="0"/>
          </a:p>
          <a:p>
            <a:r>
              <a:rPr lang="nl-NL" sz="2000" dirty="0">
                <a:solidFill>
                  <a:srgbClr val="00B050"/>
                </a:solidFill>
              </a:rPr>
              <a:t>Controleren of alle eenheden gelijk zijn.</a:t>
            </a:r>
          </a:p>
          <a:p>
            <a:r>
              <a:rPr lang="nl-NL" sz="2000" dirty="0">
                <a:solidFill>
                  <a:srgbClr val="00B050"/>
                </a:solidFill>
              </a:rPr>
              <a:t>Bekijken / berekenen hoeveel mg. / IE de patiënt nodig heeft.</a:t>
            </a:r>
          </a:p>
          <a:p>
            <a:r>
              <a:rPr lang="nl-NL" sz="2000" dirty="0"/>
              <a:t>Bekijken / berekenen wat de sterkte/concentratie is.</a:t>
            </a:r>
          </a:p>
          <a:p>
            <a:r>
              <a:rPr lang="nl-NL" sz="2000" dirty="0"/>
              <a:t>Berekenen hoeveel ml. /tablet de patiënt moet krijgen</a:t>
            </a:r>
          </a:p>
          <a:p>
            <a:r>
              <a:rPr lang="nl-NL" sz="2000" dirty="0"/>
              <a:t>Berekenen hoeveel druppels de patiënt moet krijgen.</a:t>
            </a:r>
          </a:p>
          <a:p>
            <a:pPr marL="0" indent="0">
              <a:buNone/>
            </a:pPr>
            <a:endParaRPr lang="nl-NL" sz="2000" dirty="0"/>
          </a:p>
          <a:p>
            <a:pPr marL="0" indent="0">
              <a:buNone/>
            </a:pPr>
            <a:endParaRPr lang="nl-NL" sz="2000" dirty="0"/>
          </a:p>
        </p:txBody>
      </p:sp>
    </p:spTree>
    <p:extLst>
      <p:ext uri="{BB962C8B-B14F-4D97-AF65-F5344CB8AC3E}">
        <p14:creationId xmlns:p14="http://schemas.microsoft.com/office/powerpoint/2010/main" val="1769547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Medicatie en lichaamsgewicht</a:t>
            </a:r>
          </a:p>
        </p:txBody>
      </p:sp>
      <p:sp>
        <p:nvSpPr>
          <p:cNvPr id="3" name="Tijdelijke aanduiding voor inhoud 2"/>
          <p:cNvSpPr>
            <a:spLocks noGrp="1"/>
          </p:cNvSpPr>
          <p:nvPr>
            <p:ph idx="1"/>
          </p:nvPr>
        </p:nvSpPr>
        <p:spPr/>
        <p:txBody>
          <a:bodyPr>
            <a:normAutofit fontScale="70000" lnSpcReduction="20000"/>
          </a:bodyPr>
          <a:lstStyle/>
          <a:p>
            <a:pPr marL="0" indent="0">
              <a:buNone/>
            </a:pPr>
            <a:r>
              <a:rPr lang="nl-NL" dirty="0"/>
              <a:t>Soms staat in een opgave dat de zorgvrager het medicijn per kilogram lichaamsgewicht krijgt.</a:t>
            </a:r>
          </a:p>
          <a:p>
            <a:pPr marL="0" indent="0">
              <a:buNone/>
            </a:pPr>
            <a:r>
              <a:rPr lang="nl-NL" dirty="0"/>
              <a:t>Bijvoorbeeld: Jan krijgt 12 mg. / kg. / p.d. in drie doses. Hij weegt 24 kilo. Hoeveel krijgt hij per keer?</a:t>
            </a:r>
          </a:p>
          <a:p>
            <a:pPr marL="0" indent="0">
              <a:buNone/>
            </a:pPr>
            <a:endParaRPr lang="nl-NL" dirty="0"/>
          </a:p>
          <a:p>
            <a:pPr marL="0" indent="0">
              <a:buNone/>
            </a:pPr>
            <a:r>
              <a:rPr lang="nl-NL" dirty="0"/>
              <a:t>Het aantal mg dat Jan krijgt per dag = </a:t>
            </a:r>
          </a:p>
          <a:p>
            <a:pPr marL="0" indent="0">
              <a:buNone/>
            </a:pPr>
            <a:r>
              <a:rPr lang="nl-NL" dirty="0"/>
              <a:t>mg. x lichaamsgewicht = </a:t>
            </a:r>
          </a:p>
          <a:p>
            <a:pPr marL="0" indent="0">
              <a:buNone/>
            </a:pPr>
            <a:r>
              <a:rPr lang="nl-NL" dirty="0"/>
              <a:t>12 mg. x 24 (kilo) = 288 mg. per dag</a:t>
            </a:r>
          </a:p>
          <a:p>
            <a:pPr marL="0" indent="0">
              <a:buNone/>
            </a:pPr>
            <a:endParaRPr lang="nl-NL" dirty="0"/>
          </a:p>
          <a:p>
            <a:pPr marL="0" indent="0">
              <a:buNone/>
            </a:pPr>
            <a:r>
              <a:rPr lang="nl-NL" dirty="0"/>
              <a:t>Per keer =</a:t>
            </a:r>
          </a:p>
          <a:p>
            <a:pPr marL="0" indent="0">
              <a:buNone/>
            </a:pPr>
            <a:r>
              <a:rPr lang="nl-NL" dirty="0"/>
              <a:t>288 mg. : 3 doses = 96 mg. per keer.</a:t>
            </a:r>
          </a:p>
          <a:p>
            <a:pPr marL="0" indent="0">
              <a:buNone/>
            </a:pPr>
            <a:endParaRPr lang="nl-NL" dirty="0"/>
          </a:p>
          <a:p>
            <a:pPr marL="0" indent="0">
              <a:buNone/>
            </a:pPr>
            <a:r>
              <a:rPr lang="nl-NL" sz="2600" dirty="0"/>
              <a:t>Het aantal kg is in deze berekening een gegeven. Je hoeft dus niet het aantal kg om te rekenen naar mg om het te mogen vermenigvuldigen.</a:t>
            </a:r>
          </a:p>
        </p:txBody>
      </p:sp>
    </p:spTree>
    <p:extLst>
      <p:ext uri="{BB962C8B-B14F-4D97-AF65-F5344CB8AC3E}">
        <p14:creationId xmlns:p14="http://schemas.microsoft.com/office/powerpoint/2010/main" val="95738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Stappenplan:</a:t>
            </a:r>
            <a:br>
              <a:rPr lang="nl-NL" dirty="0"/>
            </a:br>
            <a:r>
              <a:rPr lang="nl-NL" dirty="0"/>
              <a:t>Medicatie en injecteren</a:t>
            </a:r>
          </a:p>
        </p:txBody>
      </p:sp>
      <p:sp>
        <p:nvSpPr>
          <p:cNvPr id="3" name="Tijdelijke aanduiding voor inhoud 2"/>
          <p:cNvSpPr>
            <a:spLocks noGrp="1"/>
          </p:cNvSpPr>
          <p:nvPr>
            <p:ph idx="1"/>
          </p:nvPr>
        </p:nvSpPr>
        <p:spPr/>
        <p:txBody>
          <a:bodyPr>
            <a:normAutofit/>
          </a:bodyPr>
          <a:lstStyle/>
          <a:p>
            <a:pPr marL="0" indent="0">
              <a:buNone/>
            </a:pPr>
            <a:endParaRPr lang="nl-NL" sz="2000" dirty="0"/>
          </a:p>
          <a:p>
            <a:r>
              <a:rPr lang="nl-NL" sz="2000" dirty="0">
                <a:solidFill>
                  <a:srgbClr val="00B050"/>
                </a:solidFill>
              </a:rPr>
              <a:t>Controleren of alle eenheden gelijk zijn.</a:t>
            </a:r>
          </a:p>
          <a:p>
            <a:r>
              <a:rPr lang="nl-NL" sz="2000" dirty="0">
                <a:solidFill>
                  <a:srgbClr val="00B050"/>
                </a:solidFill>
              </a:rPr>
              <a:t>Bekijken / berekenen hoeveel mg. / IE de patiënt nodig heeft.</a:t>
            </a:r>
          </a:p>
          <a:p>
            <a:r>
              <a:rPr lang="nl-NL" sz="2000" dirty="0">
                <a:solidFill>
                  <a:srgbClr val="00B050"/>
                </a:solidFill>
              </a:rPr>
              <a:t>Bekijken / berekenen wat de sterkte/concentratie is.</a:t>
            </a:r>
          </a:p>
          <a:p>
            <a:r>
              <a:rPr lang="nl-NL" sz="2000" dirty="0"/>
              <a:t>Berekenen hoeveel ml. /tablet de patiënt moet krijgen</a:t>
            </a:r>
          </a:p>
          <a:p>
            <a:r>
              <a:rPr lang="nl-NL" sz="2000" dirty="0"/>
              <a:t>Berekenen hoeveel druppels de patiënt moet krijgen</a:t>
            </a:r>
          </a:p>
          <a:p>
            <a:pPr marL="0" indent="0">
              <a:buNone/>
            </a:pPr>
            <a:endParaRPr lang="nl-NL" sz="2000" dirty="0"/>
          </a:p>
          <a:p>
            <a:pPr marL="0" indent="0">
              <a:buNone/>
            </a:pPr>
            <a:endParaRPr lang="nl-NL" sz="2000" dirty="0"/>
          </a:p>
        </p:txBody>
      </p:sp>
    </p:spTree>
    <p:extLst>
      <p:ext uri="{BB962C8B-B14F-4D97-AF65-F5344CB8AC3E}">
        <p14:creationId xmlns:p14="http://schemas.microsoft.com/office/powerpoint/2010/main" val="2722654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Sterkte / Concentratie</a:t>
            </a:r>
          </a:p>
        </p:txBody>
      </p:sp>
      <p:sp>
        <p:nvSpPr>
          <p:cNvPr id="3" name="Tijdelijke aanduiding voor inhoud 2"/>
          <p:cNvSpPr>
            <a:spLocks noGrp="1"/>
          </p:cNvSpPr>
          <p:nvPr>
            <p:ph idx="1"/>
          </p:nvPr>
        </p:nvSpPr>
        <p:spPr/>
        <p:txBody>
          <a:bodyPr>
            <a:normAutofit fontScale="92500" lnSpcReduction="20000"/>
          </a:bodyPr>
          <a:lstStyle/>
          <a:p>
            <a:pPr marL="0" indent="0">
              <a:buNone/>
            </a:pPr>
            <a:r>
              <a:rPr lang="nl-NL" dirty="0"/>
              <a:t>In de tekst van je opgave staat aangegeven wat de concentratie van het medicijn is. Dit wordt aangegeven in </a:t>
            </a:r>
            <a:r>
              <a:rPr lang="nl-NL" b="1" dirty="0"/>
              <a:t>IE</a:t>
            </a:r>
            <a:r>
              <a:rPr lang="nl-NL" dirty="0"/>
              <a:t> (internationale eenheden) per ml.  of  in </a:t>
            </a:r>
            <a:r>
              <a:rPr lang="nl-NL" b="1" dirty="0"/>
              <a:t>milligram</a:t>
            </a:r>
            <a:r>
              <a:rPr lang="nl-NL" dirty="0"/>
              <a:t> per ml. </a:t>
            </a:r>
          </a:p>
          <a:p>
            <a:pPr marL="0" indent="0">
              <a:buNone/>
            </a:pPr>
            <a:r>
              <a:rPr lang="nl-NL" dirty="0"/>
              <a:t>De IE en de mg geven de hoeveelheid medicijn aan dat is opgelost in het aantal milliliters vloeistof.</a:t>
            </a:r>
          </a:p>
          <a:p>
            <a:pPr marL="0" indent="0">
              <a:buNone/>
            </a:pPr>
            <a:endParaRPr lang="nl-NL" dirty="0"/>
          </a:p>
          <a:p>
            <a:pPr marL="0" indent="0">
              <a:buNone/>
            </a:pPr>
            <a:r>
              <a:rPr lang="nl-NL" dirty="0"/>
              <a:t>Voorbeelden van weergave in de tekst: </a:t>
            </a:r>
          </a:p>
          <a:p>
            <a:pPr marL="0" indent="0">
              <a:buNone/>
            </a:pPr>
            <a:r>
              <a:rPr lang="nl-NL" dirty="0"/>
              <a:t>150 IE/ml.			32 IE / 2 ml.</a:t>
            </a:r>
          </a:p>
          <a:p>
            <a:pPr marL="0" indent="0">
              <a:buNone/>
            </a:pPr>
            <a:r>
              <a:rPr lang="nl-NL" dirty="0"/>
              <a:t>560 mg. = 3 ml. 		Je lost 50 mg. op in 5 ml.</a:t>
            </a:r>
          </a:p>
        </p:txBody>
      </p:sp>
    </p:spTree>
    <p:extLst>
      <p:ext uri="{BB962C8B-B14F-4D97-AF65-F5344CB8AC3E}">
        <p14:creationId xmlns:p14="http://schemas.microsoft.com/office/powerpoint/2010/main" val="1615246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Concentratie berekenen</a:t>
            </a:r>
          </a:p>
        </p:txBody>
      </p:sp>
      <p:sp>
        <p:nvSpPr>
          <p:cNvPr id="3" name="Tijdelijke aanduiding voor inhoud 2"/>
          <p:cNvSpPr>
            <a:spLocks noGrp="1"/>
          </p:cNvSpPr>
          <p:nvPr>
            <p:ph idx="1"/>
          </p:nvPr>
        </p:nvSpPr>
        <p:spPr/>
        <p:txBody>
          <a:bodyPr>
            <a:normAutofit fontScale="85000" lnSpcReduction="10000"/>
          </a:bodyPr>
          <a:lstStyle/>
          <a:p>
            <a:pPr marL="0" indent="0">
              <a:buNone/>
            </a:pPr>
            <a:r>
              <a:rPr lang="nl-NL" dirty="0"/>
              <a:t>Wanneer wordt gevraagd om de concentratie te berekenen ga je uit van </a:t>
            </a:r>
            <a:r>
              <a:rPr lang="nl-NL" b="1" dirty="0"/>
              <a:t>de concentratie per milliliter. </a:t>
            </a:r>
          </a:p>
          <a:p>
            <a:pPr marL="0" indent="0">
              <a:buNone/>
            </a:pPr>
            <a:r>
              <a:rPr lang="nl-NL" dirty="0"/>
              <a:t>Je deelt dan het aantal mg. of IE door het aantal milliliters. </a:t>
            </a:r>
          </a:p>
          <a:p>
            <a:pPr marL="0" indent="0">
              <a:buNone/>
            </a:pPr>
            <a:endParaRPr lang="nl-NL" dirty="0"/>
          </a:p>
          <a:p>
            <a:pPr marL="0" indent="0">
              <a:buNone/>
            </a:pPr>
            <a:r>
              <a:rPr lang="nl-NL" dirty="0"/>
              <a:t>Je gegevens zijn bijvoorbeeld: </a:t>
            </a:r>
          </a:p>
          <a:p>
            <a:pPr marL="0" indent="0">
              <a:buNone/>
            </a:pPr>
            <a:r>
              <a:rPr lang="nl-NL" dirty="0"/>
              <a:t>Je lost 50 mg op in 5 ml.</a:t>
            </a:r>
          </a:p>
          <a:p>
            <a:pPr marL="0" indent="0">
              <a:buNone/>
            </a:pPr>
            <a:endParaRPr lang="nl-NL" dirty="0"/>
          </a:p>
          <a:p>
            <a:pPr marL="0" indent="0">
              <a:buNone/>
            </a:pPr>
            <a:r>
              <a:rPr lang="nl-NL" dirty="0"/>
              <a:t>De concentratie is dan:</a:t>
            </a:r>
          </a:p>
          <a:p>
            <a:pPr marL="0" indent="0">
              <a:buNone/>
            </a:pPr>
            <a:r>
              <a:rPr lang="nl-NL" dirty="0"/>
              <a:t>50 mg : 5 ml = 10 mg/ml</a:t>
            </a:r>
          </a:p>
        </p:txBody>
      </p:sp>
    </p:spTree>
    <p:extLst>
      <p:ext uri="{BB962C8B-B14F-4D97-AF65-F5344CB8AC3E}">
        <p14:creationId xmlns:p14="http://schemas.microsoft.com/office/powerpoint/2010/main" val="1216461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Stappenplan:</a:t>
            </a:r>
            <a:br>
              <a:rPr lang="nl-NL" dirty="0"/>
            </a:br>
            <a:r>
              <a:rPr lang="nl-NL" dirty="0"/>
              <a:t>Medicatie en injecteren</a:t>
            </a:r>
          </a:p>
        </p:txBody>
      </p:sp>
      <p:sp>
        <p:nvSpPr>
          <p:cNvPr id="3" name="Tijdelijke aanduiding voor inhoud 2"/>
          <p:cNvSpPr>
            <a:spLocks noGrp="1"/>
          </p:cNvSpPr>
          <p:nvPr>
            <p:ph idx="1"/>
          </p:nvPr>
        </p:nvSpPr>
        <p:spPr/>
        <p:txBody>
          <a:bodyPr>
            <a:normAutofit/>
          </a:bodyPr>
          <a:lstStyle/>
          <a:p>
            <a:pPr marL="0" indent="0">
              <a:buNone/>
            </a:pPr>
            <a:endParaRPr lang="nl-NL" sz="2000" dirty="0"/>
          </a:p>
          <a:p>
            <a:r>
              <a:rPr lang="nl-NL" sz="2000" dirty="0">
                <a:solidFill>
                  <a:srgbClr val="00B050"/>
                </a:solidFill>
              </a:rPr>
              <a:t>Controleren of alle eenheden gelijk zijn.</a:t>
            </a:r>
          </a:p>
          <a:p>
            <a:r>
              <a:rPr lang="nl-NL" sz="2000" dirty="0">
                <a:solidFill>
                  <a:srgbClr val="00B050"/>
                </a:solidFill>
              </a:rPr>
              <a:t>Bekijken / berekenen hoeveel mg. / IE de patiënt nodig heeft.</a:t>
            </a:r>
          </a:p>
          <a:p>
            <a:r>
              <a:rPr lang="nl-NL" sz="2000" dirty="0">
                <a:solidFill>
                  <a:srgbClr val="00B050"/>
                </a:solidFill>
              </a:rPr>
              <a:t>Bekijken / berekenen wat de sterkte/concentratie is.</a:t>
            </a:r>
          </a:p>
          <a:p>
            <a:r>
              <a:rPr lang="nl-NL" sz="2000" dirty="0">
                <a:solidFill>
                  <a:srgbClr val="00B050"/>
                </a:solidFill>
              </a:rPr>
              <a:t>Berekenen hoeveel ml. /tablet de patiënt moet krijgen</a:t>
            </a:r>
          </a:p>
          <a:p>
            <a:r>
              <a:rPr lang="nl-NL" sz="2000" dirty="0"/>
              <a:t>Berekenen hoeveel druppels de patiënt moet krijgen</a:t>
            </a:r>
          </a:p>
          <a:p>
            <a:pPr marL="0" indent="0">
              <a:buNone/>
            </a:pPr>
            <a:endParaRPr lang="nl-NL" sz="2000" dirty="0"/>
          </a:p>
          <a:p>
            <a:pPr marL="0" indent="0">
              <a:buNone/>
            </a:pPr>
            <a:endParaRPr lang="nl-NL" sz="2000" dirty="0"/>
          </a:p>
        </p:txBody>
      </p:sp>
    </p:spTree>
    <p:extLst>
      <p:ext uri="{BB962C8B-B14F-4D97-AF65-F5344CB8AC3E}">
        <p14:creationId xmlns:p14="http://schemas.microsoft.com/office/powerpoint/2010/main" val="3451209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Wat geef ik de zorgvrager in milliliters?</a:t>
            </a:r>
          </a:p>
        </p:txBody>
      </p:sp>
      <p:sp>
        <p:nvSpPr>
          <p:cNvPr id="3" name="Tijdelijke aanduiding voor inhoud 2"/>
          <p:cNvSpPr>
            <a:spLocks noGrp="1"/>
          </p:cNvSpPr>
          <p:nvPr>
            <p:ph idx="1"/>
          </p:nvPr>
        </p:nvSpPr>
        <p:spPr/>
        <p:txBody>
          <a:bodyPr>
            <a:normAutofit fontScale="92500" lnSpcReduction="20000"/>
          </a:bodyPr>
          <a:lstStyle/>
          <a:p>
            <a:pPr marL="0" indent="0">
              <a:buNone/>
            </a:pPr>
            <a:r>
              <a:rPr lang="nl-NL" dirty="0"/>
              <a:t>Welke informatie heb je nodig?</a:t>
            </a:r>
          </a:p>
          <a:p>
            <a:r>
              <a:rPr lang="nl-NL" dirty="0"/>
              <a:t>Wat heeft de zorgvrager nodig in mg. of IE.</a:t>
            </a:r>
          </a:p>
          <a:p>
            <a:r>
              <a:rPr lang="nl-NL" dirty="0"/>
              <a:t>Wat is de concentratie van het medicijn</a:t>
            </a:r>
          </a:p>
          <a:p>
            <a:pPr marL="0" indent="0">
              <a:buNone/>
            </a:pPr>
            <a:endParaRPr lang="nl-NL" dirty="0"/>
          </a:p>
          <a:p>
            <a:pPr marL="0" indent="0">
              <a:buNone/>
            </a:pPr>
            <a:r>
              <a:rPr lang="nl-NL" sz="1800" dirty="0"/>
              <a:t>Wat heeft de zorgvrager nodig in mg. of IE</a:t>
            </a:r>
          </a:p>
          <a:p>
            <a:pPr marL="0" indent="0">
              <a:buNone/>
            </a:pPr>
            <a:r>
              <a:rPr lang="nl-NL" sz="800" dirty="0"/>
              <a:t>____________________________________________________________________________        </a:t>
            </a:r>
            <a:r>
              <a:rPr lang="nl-NL" dirty="0"/>
              <a:t>x </a:t>
            </a:r>
            <a:r>
              <a:rPr lang="nl-NL" sz="1800" dirty="0"/>
              <a:t>ml. in de concentratie = antwoord in ml.</a:t>
            </a:r>
            <a:endParaRPr lang="nl-NL" sz="800" dirty="0"/>
          </a:p>
          <a:p>
            <a:pPr marL="0" indent="0">
              <a:buNone/>
            </a:pPr>
            <a:r>
              <a:rPr lang="nl-NL" sz="1800" dirty="0"/>
              <a:t>het aantal mg. of IE in de concentratie</a:t>
            </a:r>
          </a:p>
          <a:p>
            <a:pPr marL="0" indent="0">
              <a:buNone/>
            </a:pPr>
            <a:endParaRPr lang="nl-NL" dirty="0"/>
          </a:p>
          <a:p>
            <a:pPr marL="0" indent="0">
              <a:buNone/>
            </a:pPr>
            <a:r>
              <a:rPr lang="nl-NL" sz="3000" dirty="0"/>
              <a:t>Controleer of er boven en onder </a:t>
            </a:r>
            <a:r>
              <a:rPr lang="nl-NL" sz="3000" b="1" dirty="0"/>
              <a:t>beide mg. of IE</a:t>
            </a:r>
            <a:r>
              <a:rPr lang="nl-NL" sz="3000" dirty="0"/>
              <a:t> staat. Controleer de eenheden, je kan geen grammen door milligrammen delen of andersom.</a:t>
            </a:r>
          </a:p>
        </p:txBody>
      </p:sp>
    </p:spTree>
    <p:extLst>
      <p:ext uri="{BB962C8B-B14F-4D97-AF65-F5344CB8AC3E}">
        <p14:creationId xmlns:p14="http://schemas.microsoft.com/office/powerpoint/2010/main" val="259029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Programma</a:t>
            </a:r>
          </a:p>
        </p:txBody>
      </p:sp>
      <p:sp>
        <p:nvSpPr>
          <p:cNvPr id="3" name="Tijdelijke aanduiding voor inhoud 2"/>
          <p:cNvSpPr>
            <a:spLocks noGrp="1"/>
          </p:cNvSpPr>
          <p:nvPr>
            <p:ph idx="1"/>
          </p:nvPr>
        </p:nvSpPr>
        <p:spPr>
          <a:xfrm>
            <a:off x="457200" y="1600200"/>
            <a:ext cx="8435280" cy="4525963"/>
          </a:xfrm>
        </p:spPr>
        <p:txBody>
          <a:bodyPr>
            <a:normAutofit fontScale="55000" lnSpcReduction="20000"/>
          </a:bodyPr>
          <a:lstStyle/>
          <a:p>
            <a:pPr marL="0" indent="0">
              <a:buNone/>
            </a:pPr>
            <a:r>
              <a:rPr lang="nl-NL" dirty="0"/>
              <a:t>Week 1: 	Uitleg Toets</a:t>
            </a:r>
          </a:p>
          <a:p>
            <a:pPr marL="0" indent="0">
              <a:buNone/>
            </a:pPr>
            <a:endParaRPr lang="nl-NL" dirty="0"/>
          </a:p>
          <a:p>
            <a:pPr marL="0" indent="0">
              <a:buNone/>
            </a:pPr>
            <a:r>
              <a:rPr lang="nl-NL" dirty="0"/>
              <a:t>Week 2: 	</a:t>
            </a:r>
            <a:r>
              <a:rPr lang="nl-NL" b="1" dirty="0"/>
              <a:t>Voormeting </a:t>
            </a:r>
            <a:r>
              <a:rPr lang="nl-NL" dirty="0"/>
              <a:t>op donderdagochtend 8.30 tijdens LOB		</a:t>
            </a:r>
          </a:p>
          <a:p>
            <a:pPr marL="0" indent="0">
              <a:buNone/>
            </a:pPr>
            <a:r>
              <a:rPr lang="nl-NL" dirty="0"/>
              <a:t>	les dinsdag; uitleg toets</a:t>
            </a:r>
          </a:p>
          <a:p>
            <a:pPr marL="0" indent="0">
              <a:buNone/>
            </a:pPr>
            <a:r>
              <a:rPr lang="nl-NL" dirty="0"/>
              <a:t>	les donderdag; les van week 3</a:t>
            </a:r>
          </a:p>
          <a:p>
            <a:pPr marL="0" indent="0">
              <a:buNone/>
            </a:pPr>
            <a:endParaRPr lang="nl-NL" dirty="0"/>
          </a:p>
          <a:p>
            <a:pPr marL="0" indent="0">
              <a:buNone/>
            </a:pPr>
            <a:r>
              <a:rPr lang="nl-NL" dirty="0"/>
              <a:t>Week 3:	Metriek stelsel (donderdag valt uit i.v.m. hemelvaart)</a:t>
            </a:r>
          </a:p>
          <a:p>
            <a:pPr marL="0" indent="0">
              <a:buNone/>
            </a:pPr>
            <a:r>
              <a:rPr lang="nl-NL" dirty="0"/>
              <a:t>Week 4:	Milliliters en tabletten berekenen</a:t>
            </a:r>
          </a:p>
          <a:p>
            <a:pPr marL="0" indent="0">
              <a:buNone/>
            </a:pPr>
            <a:r>
              <a:rPr lang="nl-NL" dirty="0"/>
              <a:t>Week 5: 	Herhaling week 4 + druppels</a:t>
            </a:r>
          </a:p>
          <a:p>
            <a:pPr marL="0" indent="0">
              <a:buNone/>
            </a:pPr>
            <a:r>
              <a:rPr lang="nl-NL" dirty="0"/>
              <a:t>Week 6: 	Verdunnen (procenten)</a:t>
            </a:r>
          </a:p>
          <a:p>
            <a:pPr marL="0" indent="0">
              <a:buNone/>
            </a:pPr>
            <a:r>
              <a:rPr lang="nl-NL" dirty="0"/>
              <a:t>Week 7: 	Zuurstof</a:t>
            </a:r>
          </a:p>
          <a:p>
            <a:pPr marL="0" indent="0">
              <a:buNone/>
            </a:pPr>
            <a:r>
              <a:rPr lang="nl-NL" dirty="0"/>
              <a:t>Week 8: 	Oefentoets / vragen</a:t>
            </a:r>
          </a:p>
          <a:p>
            <a:pPr marL="0" indent="0">
              <a:buNone/>
            </a:pPr>
            <a:endParaRPr lang="nl-NL" dirty="0"/>
          </a:p>
          <a:p>
            <a:pPr marL="0" indent="0">
              <a:buNone/>
            </a:pPr>
            <a:r>
              <a:rPr lang="nl-NL" dirty="0"/>
              <a:t>Week 9:	</a:t>
            </a:r>
            <a:r>
              <a:rPr lang="nl-NL" b="1" dirty="0"/>
              <a:t>A-toets</a:t>
            </a:r>
            <a:r>
              <a:rPr lang="nl-NL" dirty="0"/>
              <a:t> </a:t>
            </a:r>
            <a:r>
              <a:rPr lang="nl-NL" dirty="0">
                <a:sym typeface="Wingdings" panose="05000000000000000000" pitchFamily="2" charset="2"/>
              </a:rPr>
              <a:t> deze toets zal ook tijdens LOB 			afgenomen worden. Dus niet tijdens de les!</a:t>
            </a:r>
          </a:p>
          <a:p>
            <a:pPr marL="0" indent="0">
              <a:buNone/>
            </a:pPr>
            <a:endParaRPr lang="nl-NL" dirty="0"/>
          </a:p>
        </p:txBody>
      </p:sp>
    </p:spTree>
    <p:extLst>
      <p:ext uri="{BB962C8B-B14F-4D97-AF65-F5344CB8AC3E}">
        <p14:creationId xmlns:p14="http://schemas.microsoft.com/office/powerpoint/2010/main" val="2909360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Wat geef ik de zorgvrager in milliliters?</a:t>
            </a:r>
          </a:p>
        </p:txBody>
      </p:sp>
      <p:sp>
        <p:nvSpPr>
          <p:cNvPr id="3" name="Tijdelijke aanduiding voor inhoud 2"/>
          <p:cNvSpPr>
            <a:spLocks noGrp="1"/>
          </p:cNvSpPr>
          <p:nvPr>
            <p:ph idx="1"/>
          </p:nvPr>
        </p:nvSpPr>
        <p:spPr/>
        <p:txBody>
          <a:bodyPr/>
          <a:lstStyle/>
          <a:p>
            <a:pPr marL="0" indent="0">
              <a:buNone/>
            </a:pPr>
            <a:r>
              <a:rPr lang="nl-NL" dirty="0"/>
              <a:t>De zorgvrager krijg 70 mg voorgeschreven. Het medicijn heeft een concentratie van 20 mg/ml.</a:t>
            </a:r>
          </a:p>
          <a:p>
            <a:pPr marL="0" indent="0">
              <a:buNone/>
            </a:pPr>
            <a:r>
              <a:rPr lang="nl-NL" dirty="0"/>
              <a:t>Hoeveel ml injecteer je?</a:t>
            </a:r>
          </a:p>
          <a:p>
            <a:pPr marL="0" indent="0">
              <a:buNone/>
            </a:pPr>
            <a:endParaRPr lang="nl-NL" dirty="0"/>
          </a:p>
          <a:p>
            <a:pPr marL="0" indent="0">
              <a:buNone/>
            </a:pPr>
            <a:r>
              <a:rPr lang="nl-NL" dirty="0"/>
              <a:t>                            x 1 ml = 3,5 ml.</a:t>
            </a:r>
          </a:p>
        </p:txBody>
      </p:sp>
      <mc:AlternateContent xmlns:mc="http://schemas.openxmlformats.org/markup-compatibility/2006" xmlns:a14="http://schemas.microsoft.com/office/drawing/2010/main">
        <mc:Choice Requires="a14">
          <p:sp>
            <p:nvSpPr>
              <p:cNvPr id="5" name="Rechthoek 4"/>
              <p:cNvSpPr/>
              <p:nvPr/>
            </p:nvSpPr>
            <p:spPr>
              <a:xfrm>
                <a:off x="1187624" y="3501008"/>
                <a:ext cx="1728192" cy="110389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nl-NL" sz="3200" i="1" smtClean="0">
                              <a:latin typeface="Cambria Math" panose="02040503050406030204" pitchFamily="18" charset="0"/>
                            </a:rPr>
                          </m:ctrlPr>
                        </m:fPr>
                        <m:num>
                          <m:r>
                            <a:rPr lang="nl-NL" sz="3200">
                              <a:latin typeface="Cambria Math" panose="02040503050406030204" pitchFamily="18" charset="0"/>
                            </a:rPr>
                            <m:t>70</m:t>
                          </m:r>
                          <m:r>
                            <a:rPr lang="nl-NL" sz="3200" i="1">
                              <a:latin typeface="Cambria Math" panose="02040503050406030204" pitchFamily="18" charset="0"/>
                            </a:rPr>
                            <m:t>𝑚𝑔</m:t>
                          </m:r>
                        </m:num>
                        <m:den>
                          <m:r>
                            <a:rPr lang="nl-NL" sz="3200" i="0">
                              <a:latin typeface="Cambria Math" panose="02040503050406030204" pitchFamily="18" charset="0"/>
                            </a:rPr>
                            <m:t>20</m:t>
                          </m:r>
                          <m:r>
                            <a:rPr lang="nl-NL" sz="3200" i="1">
                              <a:latin typeface="Cambria Math" panose="02040503050406030204" pitchFamily="18" charset="0"/>
                            </a:rPr>
                            <m:t>𝑚𝑔</m:t>
                          </m:r>
                        </m:den>
                      </m:f>
                    </m:oMath>
                  </m:oMathPara>
                </a14:m>
                <a:endParaRPr lang="nl-NL" sz="3200" dirty="0"/>
              </a:p>
            </p:txBody>
          </p:sp>
        </mc:Choice>
        <mc:Fallback xmlns="">
          <p:sp>
            <p:nvSpPr>
              <p:cNvPr id="5" name="Rechthoek 4"/>
              <p:cNvSpPr>
                <a:spLocks noRot="1" noChangeAspect="1" noMove="1" noResize="1" noEditPoints="1" noAdjustHandles="1" noChangeArrowheads="1" noChangeShapeType="1" noTextEdit="1"/>
              </p:cNvSpPr>
              <p:nvPr/>
            </p:nvSpPr>
            <p:spPr>
              <a:xfrm>
                <a:off x="1187624" y="3501008"/>
                <a:ext cx="1728192" cy="1103892"/>
              </a:xfrm>
              <a:prstGeom prst="rect">
                <a:avLst/>
              </a:prstGeom>
              <a:blipFill>
                <a:blip r:embed="rId2"/>
                <a:stretch>
                  <a:fillRect/>
                </a:stretch>
              </a:blipFill>
            </p:spPr>
            <p:txBody>
              <a:bodyPr/>
              <a:lstStyle/>
              <a:p>
                <a:r>
                  <a:rPr lang="nl-NL">
                    <a:noFill/>
                  </a:rPr>
                  <a:t> </a:t>
                </a:r>
              </a:p>
            </p:txBody>
          </p:sp>
        </mc:Fallback>
      </mc:AlternateContent>
    </p:spTree>
    <p:extLst>
      <p:ext uri="{BB962C8B-B14F-4D97-AF65-F5344CB8AC3E}">
        <p14:creationId xmlns:p14="http://schemas.microsoft.com/office/powerpoint/2010/main" val="1004099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Wat geef ik de zorgvrager in tabletten?</a:t>
            </a:r>
          </a:p>
        </p:txBody>
      </p:sp>
      <p:sp>
        <p:nvSpPr>
          <p:cNvPr id="4" name="Tijdelijke aanduiding voor inhoud 2"/>
          <p:cNvSpPr>
            <a:spLocks noGrp="1"/>
          </p:cNvSpPr>
          <p:nvPr>
            <p:ph idx="1"/>
          </p:nvPr>
        </p:nvSpPr>
        <p:spPr/>
        <p:txBody>
          <a:bodyPr/>
          <a:lstStyle/>
          <a:p>
            <a:pPr marL="0" indent="0">
              <a:buNone/>
            </a:pPr>
            <a:r>
              <a:rPr lang="nl-NL" dirty="0"/>
              <a:t>Welke informatie heb je nodig?</a:t>
            </a:r>
          </a:p>
          <a:p>
            <a:r>
              <a:rPr lang="nl-NL" dirty="0"/>
              <a:t>Wat heeft de zorgvrager nodig in mg.</a:t>
            </a:r>
          </a:p>
          <a:p>
            <a:r>
              <a:rPr lang="nl-NL" dirty="0"/>
              <a:t>Wat is de concentratie van de tablet</a:t>
            </a:r>
          </a:p>
          <a:p>
            <a:pPr marL="0" indent="0">
              <a:buNone/>
            </a:pPr>
            <a:endParaRPr lang="nl-NL" dirty="0"/>
          </a:p>
          <a:p>
            <a:pPr marL="0" indent="0">
              <a:buNone/>
            </a:pPr>
            <a:r>
              <a:rPr lang="nl-NL" sz="1800" dirty="0"/>
              <a:t>Wat heeft de zorgvrager nodig in mg. </a:t>
            </a:r>
          </a:p>
          <a:p>
            <a:pPr marL="0" indent="0">
              <a:buNone/>
            </a:pPr>
            <a:r>
              <a:rPr lang="nl-NL" sz="800" dirty="0"/>
              <a:t>____________________________________________________________________________        </a:t>
            </a:r>
            <a:r>
              <a:rPr lang="nl-NL" sz="1800" dirty="0"/>
              <a:t>= antwoord in aantal tabletten</a:t>
            </a:r>
            <a:endParaRPr lang="nl-NL" sz="800" dirty="0"/>
          </a:p>
          <a:p>
            <a:pPr marL="0" indent="0">
              <a:buNone/>
            </a:pPr>
            <a:r>
              <a:rPr lang="nl-NL" sz="1800" dirty="0"/>
              <a:t>het aantal mg. in 1 tablet</a:t>
            </a:r>
          </a:p>
          <a:p>
            <a:pPr marL="0" indent="0">
              <a:buNone/>
            </a:pPr>
            <a:endParaRPr lang="nl-NL" dirty="0"/>
          </a:p>
        </p:txBody>
      </p:sp>
    </p:spTree>
    <p:extLst>
      <p:ext uri="{BB962C8B-B14F-4D97-AF65-F5344CB8AC3E}">
        <p14:creationId xmlns:p14="http://schemas.microsoft.com/office/powerpoint/2010/main" val="40725236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Wat geef ik zorgvrager in tabletten?</a:t>
            </a:r>
          </a:p>
        </p:txBody>
      </p:sp>
      <p:sp>
        <p:nvSpPr>
          <p:cNvPr id="3" name="Tijdelijke aanduiding voor inhoud 2"/>
          <p:cNvSpPr>
            <a:spLocks noGrp="1"/>
          </p:cNvSpPr>
          <p:nvPr>
            <p:ph idx="1"/>
          </p:nvPr>
        </p:nvSpPr>
        <p:spPr/>
        <p:txBody>
          <a:bodyPr/>
          <a:lstStyle/>
          <a:p>
            <a:pPr marL="0" indent="0">
              <a:buNone/>
            </a:pPr>
            <a:r>
              <a:rPr lang="nl-NL" dirty="0"/>
              <a:t>De zorgvrager krijgt 100 mg voorgeschreven. De tabletten hebben een concentratie van 50 mg per tablet.</a:t>
            </a:r>
          </a:p>
          <a:p>
            <a:pPr marL="0" indent="0">
              <a:buNone/>
            </a:pPr>
            <a:r>
              <a:rPr lang="nl-NL" dirty="0"/>
              <a:t>Hoeveel tabletten geef je?</a:t>
            </a:r>
          </a:p>
          <a:p>
            <a:pPr marL="0" indent="0">
              <a:buNone/>
            </a:pPr>
            <a:endParaRPr lang="nl-NL" dirty="0"/>
          </a:p>
          <a:p>
            <a:pPr marL="0" indent="0">
              <a:buNone/>
            </a:pPr>
            <a:r>
              <a:rPr lang="nl-NL"/>
              <a:t>100 mg : 50 mg = 2 tabletten</a:t>
            </a:r>
            <a:endParaRPr lang="nl-NL" dirty="0"/>
          </a:p>
        </p:txBody>
      </p:sp>
    </p:spTree>
    <p:extLst>
      <p:ext uri="{BB962C8B-B14F-4D97-AF65-F5344CB8AC3E}">
        <p14:creationId xmlns:p14="http://schemas.microsoft.com/office/powerpoint/2010/main" val="323864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Stappenplan:</a:t>
            </a:r>
            <a:br>
              <a:rPr lang="nl-NL" dirty="0"/>
            </a:br>
            <a:r>
              <a:rPr lang="nl-NL" dirty="0"/>
              <a:t>Medicatie en injecteren</a:t>
            </a:r>
          </a:p>
        </p:txBody>
      </p:sp>
      <p:sp>
        <p:nvSpPr>
          <p:cNvPr id="3" name="Tijdelijke aanduiding voor inhoud 2"/>
          <p:cNvSpPr>
            <a:spLocks noGrp="1"/>
          </p:cNvSpPr>
          <p:nvPr>
            <p:ph idx="1"/>
          </p:nvPr>
        </p:nvSpPr>
        <p:spPr/>
        <p:txBody>
          <a:bodyPr>
            <a:normAutofit/>
          </a:bodyPr>
          <a:lstStyle/>
          <a:p>
            <a:pPr marL="0" indent="0">
              <a:buNone/>
            </a:pPr>
            <a:endParaRPr lang="nl-NL" sz="2000" dirty="0"/>
          </a:p>
          <a:p>
            <a:r>
              <a:rPr lang="nl-NL" sz="2000" dirty="0">
                <a:solidFill>
                  <a:srgbClr val="00B050"/>
                </a:solidFill>
              </a:rPr>
              <a:t>Controleren of alle eenheden gelijk zijn.</a:t>
            </a:r>
          </a:p>
          <a:p>
            <a:r>
              <a:rPr lang="nl-NL" sz="2000" dirty="0">
                <a:solidFill>
                  <a:srgbClr val="00B050"/>
                </a:solidFill>
              </a:rPr>
              <a:t>Bekijken / berekenen hoeveel mg. / IE de patiënt nodig heeft.</a:t>
            </a:r>
          </a:p>
          <a:p>
            <a:r>
              <a:rPr lang="nl-NL" sz="2000" dirty="0">
                <a:solidFill>
                  <a:srgbClr val="00B050"/>
                </a:solidFill>
              </a:rPr>
              <a:t>Bekijken / berekenen wat de sterkte/concentratie is.</a:t>
            </a:r>
          </a:p>
          <a:p>
            <a:r>
              <a:rPr lang="nl-NL" sz="2000" dirty="0">
                <a:solidFill>
                  <a:srgbClr val="00B050"/>
                </a:solidFill>
              </a:rPr>
              <a:t>Berekenen hoeveel ml. /tablet de patiënt moet krijgen</a:t>
            </a:r>
          </a:p>
          <a:p>
            <a:r>
              <a:rPr lang="nl-NL" sz="2000" dirty="0">
                <a:solidFill>
                  <a:srgbClr val="00B050"/>
                </a:solidFill>
              </a:rPr>
              <a:t>Berekenen hoeveel druppels de patiënt moet krijgen</a:t>
            </a:r>
          </a:p>
          <a:p>
            <a:pPr marL="0" indent="0">
              <a:buNone/>
            </a:pPr>
            <a:endParaRPr lang="nl-NL" sz="2000" dirty="0"/>
          </a:p>
          <a:p>
            <a:pPr marL="0" indent="0">
              <a:buNone/>
            </a:pPr>
            <a:endParaRPr lang="nl-NL" sz="2000" dirty="0"/>
          </a:p>
        </p:txBody>
      </p:sp>
    </p:spTree>
    <p:extLst>
      <p:ext uri="{BB962C8B-B14F-4D97-AF65-F5344CB8AC3E}">
        <p14:creationId xmlns:p14="http://schemas.microsoft.com/office/powerpoint/2010/main" val="3370639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Wat geef ik de zorgvrager in druppels?</a:t>
            </a:r>
          </a:p>
        </p:txBody>
      </p:sp>
      <p:sp>
        <p:nvSpPr>
          <p:cNvPr id="3" name="Tijdelijke aanduiding voor inhoud 2"/>
          <p:cNvSpPr>
            <a:spLocks noGrp="1"/>
          </p:cNvSpPr>
          <p:nvPr>
            <p:ph idx="1"/>
          </p:nvPr>
        </p:nvSpPr>
        <p:spPr/>
        <p:txBody>
          <a:bodyPr/>
          <a:lstStyle/>
          <a:p>
            <a:pPr marL="0" indent="0">
              <a:buNone/>
            </a:pPr>
            <a:r>
              <a:rPr lang="nl-NL" dirty="0"/>
              <a:t>1 ml = 20 druppels</a:t>
            </a:r>
          </a:p>
          <a:p>
            <a:pPr marL="0" indent="0">
              <a:buNone/>
            </a:pPr>
            <a:r>
              <a:rPr lang="nl-NL" dirty="0"/>
              <a:t>Om het aantal druppels te berekenen vermenigvuldig je het aantal milliliter met 20.</a:t>
            </a:r>
            <a:br>
              <a:rPr lang="nl-NL" dirty="0"/>
            </a:br>
            <a:endParaRPr lang="nl-NL" dirty="0"/>
          </a:p>
          <a:p>
            <a:pPr marL="0" indent="0">
              <a:buNone/>
            </a:pPr>
            <a:r>
              <a:rPr lang="nl-NL" dirty="0"/>
              <a:t>Hoeveel druppels geef je bij 0,3 ml?</a:t>
            </a:r>
          </a:p>
          <a:p>
            <a:pPr marL="0" indent="0">
              <a:buNone/>
            </a:pPr>
            <a:endParaRPr lang="nl-NL" dirty="0"/>
          </a:p>
          <a:p>
            <a:pPr marL="0" indent="0">
              <a:buNone/>
            </a:pPr>
            <a:r>
              <a:rPr lang="nl-NL" dirty="0"/>
              <a:t>0,3 ml x 20 = 6 druppels.</a:t>
            </a:r>
          </a:p>
        </p:txBody>
      </p:sp>
    </p:spTree>
    <p:extLst>
      <p:ext uri="{BB962C8B-B14F-4D97-AF65-F5344CB8AC3E}">
        <p14:creationId xmlns:p14="http://schemas.microsoft.com/office/powerpoint/2010/main" val="32879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Oplossingen</a:t>
            </a:r>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24673619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Oplossing in volumeprocenten</a:t>
            </a:r>
          </a:p>
        </p:txBody>
      </p:sp>
      <p:sp>
        <p:nvSpPr>
          <p:cNvPr id="3" name="Tijdelijke aanduiding voor inhoud 2"/>
          <p:cNvSpPr>
            <a:spLocks noGrp="1"/>
          </p:cNvSpPr>
          <p:nvPr>
            <p:ph idx="1"/>
          </p:nvPr>
        </p:nvSpPr>
        <p:spPr/>
        <p:txBody>
          <a:bodyPr>
            <a:normAutofit fontScale="77500" lnSpcReduction="20000"/>
          </a:bodyPr>
          <a:lstStyle/>
          <a:p>
            <a:pPr marL="0" indent="0" algn="ctr">
              <a:buNone/>
            </a:pPr>
            <a:r>
              <a:rPr lang="nl-NL" dirty="0"/>
              <a:t>Bij oplossing in volumeprocenten gaat het om een vloeibare stof die je oplost in een andere vloeibare stof (bijvoorbeeld water).</a:t>
            </a:r>
          </a:p>
          <a:p>
            <a:pPr marL="0" indent="0" algn="ctr">
              <a:buNone/>
            </a:pPr>
            <a:endParaRPr lang="nl-NL" b="1" dirty="0"/>
          </a:p>
          <a:p>
            <a:pPr marL="0" indent="0" algn="ctr">
              <a:buNone/>
            </a:pPr>
            <a:r>
              <a:rPr lang="nl-NL" b="1" dirty="0"/>
              <a:t>Regel:</a:t>
            </a:r>
          </a:p>
          <a:p>
            <a:pPr marL="0" indent="0" algn="ctr">
              <a:buNone/>
            </a:pPr>
            <a:r>
              <a:rPr lang="nl-NL" b="1" dirty="0"/>
              <a:t>1% = 1 ml. medicijn + 99 ml. = 100 ml.</a:t>
            </a:r>
          </a:p>
          <a:p>
            <a:pPr marL="0" indent="0" algn="ctr">
              <a:buNone/>
            </a:pPr>
            <a:endParaRPr lang="nl-NL" b="1" dirty="0"/>
          </a:p>
          <a:p>
            <a:pPr marL="0" indent="0" algn="ctr">
              <a:buNone/>
            </a:pPr>
            <a:r>
              <a:rPr lang="nl-NL" dirty="0"/>
              <a:t>Je berekent eerst 1% van het totaal. </a:t>
            </a:r>
          </a:p>
          <a:p>
            <a:pPr marL="0" indent="0" algn="ctr">
              <a:buNone/>
            </a:pPr>
            <a:r>
              <a:rPr lang="nl-NL" dirty="0"/>
              <a:t>Vervolgens het percentage dat je moet weten.</a:t>
            </a:r>
          </a:p>
          <a:p>
            <a:pPr marL="0" indent="0" algn="ctr">
              <a:buNone/>
            </a:pPr>
            <a:endParaRPr lang="nl-NL" dirty="0"/>
          </a:p>
          <a:p>
            <a:pPr marL="0" indent="0" algn="ctr">
              <a:buNone/>
            </a:pPr>
            <a:r>
              <a:rPr lang="nl-NL" dirty="0"/>
              <a:t>Het kleinste gedeelte is schoonmaakmiddel / limonade / medicijn. Het grootste gedeelte is water.</a:t>
            </a:r>
          </a:p>
        </p:txBody>
      </p:sp>
    </p:spTree>
    <p:extLst>
      <p:ext uri="{BB962C8B-B14F-4D97-AF65-F5344CB8AC3E}">
        <p14:creationId xmlns:p14="http://schemas.microsoft.com/office/powerpoint/2010/main" val="26484794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Voorbeeld volumeprocenten</a:t>
            </a:r>
          </a:p>
        </p:txBody>
      </p:sp>
      <p:sp>
        <p:nvSpPr>
          <p:cNvPr id="3" name="Tijdelijke aanduiding voor inhoud 2"/>
          <p:cNvSpPr>
            <a:spLocks noGrp="1"/>
          </p:cNvSpPr>
          <p:nvPr>
            <p:ph idx="1"/>
          </p:nvPr>
        </p:nvSpPr>
        <p:spPr>
          <a:xfrm>
            <a:off x="457200" y="1600200"/>
            <a:ext cx="8229600" cy="3268960"/>
          </a:xfrm>
        </p:spPr>
        <p:txBody>
          <a:bodyPr>
            <a:normAutofit fontScale="92500" lnSpcReduction="20000"/>
          </a:bodyPr>
          <a:lstStyle/>
          <a:p>
            <a:pPr marL="0" indent="0">
              <a:buNone/>
            </a:pPr>
            <a:r>
              <a:rPr lang="nl-NL" sz="2800" dirty="0"/>
              <a:t>Je wilt een schoonmaakoplossing maken van 5 liter in de verhouding 12%. </a:t>
            </a:r>
          </a:p>
          <a:p>
            <a:pPr marL="0" indent="0">
              <a:buNone/>
            </a:pPr>
            <a:r>
              <a:rPr lang="nl-NL" sz="2800" dirty="0"/>
              <a:t>Hoeveel ml schoonmaakmiddel gebruik je?</a:t>
            </a:r>
          </a:p>
          <a:p>
            <a:pPr marL="0" indent="0">
              <a:buNone/>
            </a:pPr>
            <a:r>
              <a:rPr lang="nl-NL" sz="2800" dirty="0" err="1"/>
              <a:t>Hoevee</a:t>
            </a:r>
            <a:r>
              <a:rPr lang="nl-NL" sz="2800" dirty="0"/>
              <a:t> ml water gebruik je?</a:t>
            </a:r>
          </a:p>
          <a:p>
            <a:pPr marL="0" indent="0">
              <a:buNone/>
            </a:pPr>
            <a:endParaRPr lang="nl-NL" sz="2800" dirty="0"/>
          </a:p>
          <a:p>
            <a:pPr marL="0" indent="0">
              <a:buNone/>
            </a:pPr>
            <a:r>
              <a:rPr lang="nl-NL" sz="2800" dirty="0"/>
              <a:t>100 % = 5000 ml</a:t>
            </a:r>
          </a:p>
          <a:p>
            <a:pPr marL="0" indent="0">
              <a:buNone/>
            </a:pPr>
            <a:r>
              <a:rPr lang="nl-NL" sz="2800" dirty="0"/>
              <a:t>1 % = 50 ml (5000 ml : 100 = 50 ml)</a:t>
            </a:r>
          </a:p>
          <a:p>
            <a:pPr marL="0" indent="0">
              <a:buNone/>
            </a:pPr>
            <a:r>
              <a:rPr lang="nl-NL" sz="2800" dirty="0"/>
              <a:t>12 % = 600 ml (50 ml x 12 = 600 ml)</a:t>
            </a:r>
          </a:p>
          <a:p>
            <a:pPr marL="0" indent="0">
              <a:buNone/>
            </a:pPr>
            <a:endParaRPr lang="nl-NL" sz="2800" dirty="0"/>
          </a:p>
          <a:p>
            <a:pPr marL="0" indent="0">
              <a:buNone/>
            </a:pPr>
            <a:endParaRPr lang="nl-NL" sz="2800" dirty="0"/>
          </a:p>
          <a:p>
            <a:pPr marL="0" indent="0">
              <a:buNone/>
            </a:pPr>
            <a:endParaRPr lang="nl-NL" sz="2800" dirty="0"/>
          </a:p>
          <a:p>
            <a:pPr marL="0" indent="0">
              <a:buNone/>
            </a:pPr>
            <a:endParaRPr lang="nl-NL" sz="2800" dirty="0"/>
          </a:p>
          <a:p>
            <a:pPr marL="0" indent="0">
              <a:buNone/>
            </a:pPr>
            <a:endParaRPr lang="nl-NL" sz="2800" dirty="0"/>
          </a:p>
          <a:p>
            <a:pPr marL="0" indent="0">
              <a:buNone/>
            </a:pPr>
            <a:endParaRPr lang="nl-NL" sz="2800" dirty="0"/>
          </a:p>
        </p:txBody>
      </p:sp>
      <p:graphicFrame>
        <p:nvGraphicFramePr>
          <p:cNvPr id="4" name="Tabel 3"/>
          <p:cNvGraphicFramePr>
            <a:graphicFrameLocks noGrp="1"/>
          </p:cNvGraphicFramePr>
          <p:nvPr>
            <p:extLst>
              <p:ext uri="{D42A27DB-BD31-4B8C-83A1-F6EECF244321}">
                <p14:modId xmlns:p14="http://schemas.microsoft.com/office/powerpoint/2010/main" val="2566544708"/>
              </p:ext>
            </p:extLst>
          </p:nvPr>
        </p:nvGraphicFramePr>
        <p:xfrm>
          <a:off x="611560" y="5157192"/>
          <a:ext cx="7488832" cy="968972"/>
        </p:xfrm>
        <a:graphic>
          <a:graphicData uri="http://schemas.openxmlformats.org/drawingml/2006/table">
            <a:tbl>
              <a:tblPr>
                <a:tableStyleId>{5C22544A-7EE6-4342-B048-85BDC9FD1C3A}</a:tableStyleId>
              </a:tblPr>
              <a:tblGrid>
                <a:gridCol w="1764196">
                  <a:extLst>
                    <a:ext uri="{9D8B030D-6E8A-4147-A177-3AD203B41FA5}">
                      <a16:colId xmlns:a16="http://schemas.microsoft.com/office/drawing/2014/main" val="2538700292"/>
                    </a:ext>
                  </a:extLst>
                </a:gridCol>
                <a:gridCol w="1764196">
                  <a:extLst>
                    <a:ext uri="{9D8B030D-6E8A-4147-A177-3AD203B41FA5}">
                      <a16:colId xmlns:a16="http://schemas.microsoft.com/office/drawing/2014/main" val="2734442607"/>
                    </a:ext>
                  </a:extLst>
                </a:gridCol>
                <a:gridCol w="1764196">
                  <a:extLst>
                    <a:ext uri="{9D8B030D-6E8A-4147-A177-3AD203B41FA5}">
                      <a16:colId xmlns:a16="http://schemas.microsoft.com/office/drawing/2014/main" val="239714458"/>
                    </a:ext>
                  </a:extLst>
                </a:gridCol>
                <a:gridCol w="2196244">
                  <a:extLst>
                    <a:ext uri="{9D8B030D-6E8A-4147-A177-3AD203B41FA5}">
                      <a16:colId xmlns:a16="http://schemas.microsoft.com/office/drawing/2014/main" val="1158335239"/>
                    </a:ext>
                  </a:extLst>
                </a:gridCol>
              </a:tblGrid>
              <a:tr h="484486">
                <a:tc>
                  <a:txBody>
                    <a:bodyPr/>
                    <a:lstStyle/>
                    <a:p>
                      <a:pPr algn="ctr"/>
                      <a:r>
                        <a:rPr lang="nl-NL" dirty="0"/>
                        <a:t>%</a:t>
                      </a:r>
                    </a:p>
                  </a:txBody>
                  <a:tcPr/>
                </a:tc>
                <a:tc>
                  <a:txBody>
                    <a:bodyPr/>
                    <a:lstStyle/>
                    <a:p>
                      <a:pPr algn="ctr"/>
                      <a:r>
                        <a:rPr lang="nl-NL" dirty="0"/>
                        <a:t>100</a:t>
                      </a:r>
                    </a:p>
                  </a:txBody>
                  <a:tcPr/>
                </a:tc>
                <a:tc>
                  <a:txBody>
                    <a:bodyPr/>
                    <a:lstStyle/>
                    <a:p>
                      <a:pPr algn="ctr"/>
                      <a:r>
                        <a:rPr lang="nl-NL" dirty="0"/>
                        <a:t>1</a:t>
                      </a:r>
                    </a:p>
                  </a:txBody>
                  <a:tcPr/>
                </a:tc>
                <a:tc>
                  <a:txBody>
                    <a:bodyPr/>
                    <a:lstStyle/>
                    <a:p>
                      <a:pPr algn="ctr"/>
                      <a:r>
                        <a:rPr lang="nl-NL" dirty="0"/>
                        <a:t>12</a:t>
                      </a:r>
                    </a:p>
                  </a:txBody>
                  <a:tcPr/>
                </a:tc>
                <a:extLst>
                  <a:ext uri="{0D108BD9-81ED-4DB2-BD59-A6C34878D82A}">
                    <a16:rowId xmlns:a16="http://schemas.microsoft.com/office/drawing/2014/main" val="1276395648"/>
                  </a:ext>
                </a:extLst>
              </a:tr>
              <a:tr h="484486">
                <a:tc>
                  <a:txBody>
                    <a:bodyPr/>
                    <a:lstStyle/>
                    <a:p>
                      <a:pPr algn="ctr"/>
                      <a:r>
                        <a:rPr lang="nl-NL" dirty="0"/>
                        <a:t>ML</a:t>
                      </a:r>
                    </a:p>
                  </a:txBody>
                  <a:tcPr/>
                </a:tc>
                <a:tc>
                  <a:txBody>
                    <a:bodyPr/>
                    <a:lstStyle/>
                    <a:p>
                      <a:pPr algn="ctr"/>
                      <a:r>
                        <a:rPr lang="nl-NL" dirty="0"/>
                        <a:t>5000</a:t>
                      </a:r>
                    </a:p>
                  </a:txBody>
                  <a:tcPr/>
                </a:tc>
                <a:tc>
                  <a:txBody>
                    <a:bodyPr/>
                    <a:lstStyle/>
                    <a:p>
                      <a:pPr algn="ctr"/>
                      <a:r>
                        <a:rPr lang="nl-NL" dirty="0"/>
                        <a:t>50</a:t>
                      </a:r>
                    </a:p>
                  </a:txBody>
                  <a:tcPr/>
                </a:tc>
                <a:tc>
                  <a:txBody>
                    <a:bodyPr/>
                    <a:lstStyle/>
                    <a:p>
                      <a:pPr algn="ctr"/>
                      <a:r>
                        <a:rPr lang="nl-NL" dirty="0"/>
                        <a:t>600</a:t>
                      </a:r>
                    </a:p>
                  </a:txBody>
                  <a:tcPr/>
                </a:tc>
                <a:extLst>
                  <a:ext uri="{0D108BD9-81ED-4DB2-BD59-A6C34878D82A}">
                    <a16:rowId xmlns:a16="http://schemas.microsoft.com/office/drawing/2014/main" val="2628685380"/>
                  </a:ext>
                </a:extLst>
              </a:tr>
            </a:tbl>
          </a:graphicData>
        </a:graphic>
      </p:graphicFrame>
    </p:spTree>
    <p:extLst>
      <p:ext uri="{BB962C8B-B14F-4D97-AF65-F5344CB8AC3E}">
        <p14:creationId xmlns:p14="http://schemas.microsoft.com/office/powerpoint/2010/main" val="267452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Zuurstof</a:t>
            </a:r>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1633109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Belangrijke termen</a:t>
            </a:r>
          </a:p>
        </p:txBody>
      </p:sp>
      <p:sp>
        <p:nvSpPr>
          <p:cNvPr id="3" name="Tijdelijke aanduiding voor inhoud 2"/>
          <p:cNvSpPr>
            <a:spLocks noGrp="1"/>
          </p:cNvSpPr>
          <p:nvPr>
            <p:ph idx="1"/>
          </p:nvPr>
        </p:nvSpPr>
        <p:spPr/>
        <p:txBody>
          <a:bodyPr>
            <a:normAutofit fontScale="70000" lnSpcReduction="20000"/>
          </a:bodyPr>
          <a:lstStyle/>
          <a:p>
            <a:pPr marL="0" indent="0">
              <a:buNone/>
            </a:pPr>
            <a:r>
              <a:rPr lang="nl-NL" dirty="0"/>
              <a:t>Bij het rekenen met zuurstof kom je de volgende termen tegen:</a:t>
            </a:r>
          </a:p>
          <a:p>
            <a:pPr marL="0" indent="0">
              <a:buNone/>
            </a:pPr>
            <a:endParaRPr lang="nl-NL" dirty="0"/>
          </a:p>
          <a:p>
            <a:pPr marL="0" indent="0">
              <a:buNone/>
            </a:pPr>
            <a:r>
              <a:rPr lang="nl-NL" b="1" dirty="0"/>
              <a:t>Zuurstoffles / cilinder: </a:t>
            </a:r>
            <a:r>
              <a:rPr lang="nl-NL" dirty="0"/>
              <a:t>De grootte van deze fles of cilinder wordt uitgedrukt in liters. </a:t>
            </a:r>
          </a:p>
          <a:p>
            <a:pPr marL="0" indent="0">
              <a:buNone/>
            </a:pPr>
            <a:endParaRPr lang="nl-NL" dirty="0"/>
          </a:p>
          <a:p>
            <a:pPr marL="0" indent="0">
              <a:buNone/>
            </a:pPr>
            <a:r>
              <a:rPr lang="nl-NL" b="1" dirty="0"/>
              <a:t>Bar:</a:t>
            </a:r>
            <a:r>
              <a:rPr lang="nl-NL" dirty="0"/>
              <a:t> De druk in de cilinder, deze wordt uitgedrukt in bar en lees je af van de manometer. Het aantal bar geeft aan onder hoeveel druk er zuurstof in de cilinder zit. Elke bar is 1 keer de inhoud van de cilinder. De maximale druk is 200 bar.</a:t>
            </a:r>
          </a:p>
          <a:p>
            <a:pPr marL="0" indent="0">
              <a:buNone/>
            </a:pPr>
            <a:endParaRPr lang="nl-NL" dirty="0"/>
          </a:p>
          <a:p>
            <a:pPr marL="0" indent="0">
              <a:buNone/>
            </a:pPr>
            <a:r>
              <a:rPr lang="nl-NL" b="1" dirty="0"/>
              <a:t>Zuurstofverbruik:</a:t>
            </a:r>
            <a:r>
              <a:rPr lang="nl-NL" dirty="0"/>
              <a:t> Deze wordt altijd per minuut gegeven. Wanneer een zorgvrager 2L krijgt gedurende 2 uur dan gaat het dus om 2L per minuut.</a:t>
            </a:r>
          </a:p>
          <a:p>
            <a:endParaRPr lang="nl-NL" dirty="0"/>
          </a:p>
        </p:txBody>
      </p:sp>
    </p:spTree>
    <p:extLst>
      <p:ext uri="{BB962C8B-B14F-4D97-AF65-F5344CB8AC3E}">
        <p14:creationId xmlns:p14="http://schemas.microsoft.com/office/powerpoint/2010/main" val="752595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Onderwerpen</a:t>
            </a:r>
          </a:p>
        </p:txBody>
      </p:sp>
      <p:sp>
        <p:nvSpPr>
          <p:cNvPr id="3" name="Tijdelijke aanduiding voor inhoud 2"/>
          <p:cNvSpPr>
            <a:spLocks noGrp="1"/>
          </p:cNvSpPr>
          <p:nvPr>
            <p:ph idx="1"/>
          </p:nvPr>
        </p:nvSpPr>
        <p:spPr/>
        <p:txBody>
          <a:bodyPr>
            <a:normAutofit fontScale="85000" lnSpcReduction="20000"/>
          </a:bodyPr>
          <a:lstStyle/>
          <a:p>
            <a:pPr marL="0" indent="0">
              <a:buNone/>
            </a:pPr>
            <a:r>
              <a:rPr lang="nl-NL" dirty="0"/>
              <a:t>Omrekenen van eenheden (liters en grammen)</a:t>
            </a:r>
          </a:p>
          <a:p>
            <a:pPr marL="0" indent="0">
              <a:buNone/>
            </a:pPr>
            <a:endParaRPr lang="nl-NL" dirty="0"/>
          </a:p>
          <a:p>
            <a:pPr marL="0" indent="0">
              <a:buNone/>
            </a:pPr>
            <a:r>
              <a:rPr lang="nl-NL" dirty="0"/>
              <a:t>Berekenen hoeveel medicatie (tabletten/ milliliters) de patiënt nodig heeft, </a:t>
            </a:r>
          </a:p>
          <a:p>
            <a:pPr marL="0" indent="0">
              <a:buNone/>
            </a:pPr>
            <a:r>
              <a:rPr lang="nl-NL" dirty="0"/>
              <a:t>	- op basis van lichaamsgewicht</a:t>
            </a:r>
          </a:p>
          <a:p>
            <a:pPr marL="0" indent="0">
              <a:buNone/>
            </a:pPr>
            <a:r>
              <a:rPr lang="nl-NL" dirty="0"/>
              <a:t>	- per dag of per dosis</a:t>
            </a:r>
          </a:p>
          <a:p>
            <a:pPr marL="0" indent="0">
              <a:buNone/>
            </a:pPr>
            <a:r>
              <a:rPr lang="nl-NL" dirty="0"/>
              <a:t>	- milliliters omrekenen naar druppels</a:t>
            </a:r>
          </a:p>
          <a:p>
            <a:pPr marL="0" indent="0">
              <a:buNone/>
            </a:pPr>
            <a:endParaRPr lang="nl-NL" dirty="0"/>
          </a:p>
          <a:p>
            <a:pPr marL="0" indent="0">
              <a:buNone/>
            </a:pPr>
            <a:r>
              <a:rPr lang="nl-NL" dirty="0"/>
              <a:t>Oplossing berekenen (procenten)</a:t>
            </a:r>
          </a:p>
          <a:p>
            <a:pPr marL="0" indent="0">
              <a:buNone/>
            </a:pPr>
            <a:endParaRPr lang="nl-NL" dirty="0"/>
          </a:p>
          <a:p>
            <a:pPr marL="0" indent="0">
              <a:buNone/>
            </a:pPr>
            <a:r>
              <a:rPr lang="nl-NL" dirty="0"/>
              <a:t>Zuurstof toediening berekenen</a:t>
            </a:r>
          </a:p>
        </p:txBody>
      </p:sp>
    </p:spTree>
    <p:extLst>
      <p:ext uri="{BB962C8B-B14F-4D97-AF65-F5344CB8AC3E}">
        <p14:creationId xmlns:p14="http://schemas.microsoft.com/office/powerpoint/2010/main" val="28631184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Hoeveel zuurstof is er op voorraad?</a:t>
            </a:r>
          </a:p>
        </p:txBody>
      </p:sp>
      <p:sp>
        <p:nvSpPr>
          <p:cNvPr id="3" name="Tijdelijke aanduiding voor inhoud 2"/>
          <p:cNvSpPr>
            <a:spLocks noGrp="1"/>
          </p:cNvSpPr>
          <p:nvPr>
            <p:ph idx="1"/>
          </p:nvPr>
        </p:nvSpPr>
        <p:spPr/>
        <p:txBody>
          <a:bodyPr>
            <a:normAutofit lnSpcReduction="10000"/>
          </a:bodyPr>
          <a:lstStyle/>
          <a:p>
            <a:pPr marL="0" indent="0" algn="ctr">
              <a:buNone/>
            </a:pPr>
            <a:endParaRPr lang="nl-NL" dirty="0"/>
          </a:p>
          <a:p>
            <a:pPr marL="0" indent="0" algn="ctr">
              <a:buNone/>
            </a:pPr>
            <a:r>
              <a:rPr lang="nl-NL" b="1" dirty="0"/>
              <a:t>Aantal liters zuurstof (O2) = </a:t>
            </a:r>
          </a:p>
          <a:p>
            <a:pPr marL="0" indent="0" algn="ctr">
              <a:buNone/>
            </a:pPr>
            <a:r>
              <a:rPr lang="nl-NL" b="1" dirty="0"/>
              <a:t>volume cilinder (liter) x druk in de cilinder (bar)</a:t>
            </a:r>
          </a:p>
          <a:p>
            <a:pPr marL="0" indent="0">
              <a:buNone/>
            </a:pPr>
            <a:endParaRPr lang="nl-NL" dirty="0"/>
          </a:p>
          <a:p>
            <a:pPr marL="0" indent="0" algn="ctr">
              <a:buNone/>
            </a:pPr>
            <a:r>
              <a:rPr lang="nl-NL" i="1" dirty="0"/>
              <a:t>Hoeveel liters zuurstof zijn er op voorraad?</a:t>
            </a:r>
          </a:p>
          <a:p>
            <a:pPr marL="0" indent="0" algn="ctr">
              <a:buNone/>
            </a:pPr>
            <a:r>
              <a:rPr lang="nl-NL" i="1" dirty="0"/>
              <a:t>De manometer van een 10L cilinder geeft 134 bar aan.</a:t>
            </a:r>
          </a:p>
          <a:p>
            <a:pPr marL="0" indent="0" algn="ctr">
              <a:buNone/>
            </a:pPr>
            <a:r>
              <a:rPr lang="nl-NL" i="1" dirty="0"/>
              <a:t>10 L x 134 B = 1340 liters O2. </a:t>
            </a:r>
            <a:endParaRPr lang="nl-NL" dirty="0"/>
          </a:p>
        </p:txBody>
      </p:sp>
    </p:spTree>
    <p:extLst>
      <p:ext uri="{BB962C8B-B14F-4D97-AF65-F5344CB8AC3E}">
        <p14:creationId xmlns:p14="http://schemas.microsoft.com/office/powerpoint/2010/main" val="1884137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Wat is de druk in de cilinder?</a:t>
            </a:r>
          </a:p>
        </p:txBody>
      </p:sp>
      <p:sp>
        <p:nvSpPr>
          <p:cNvPr id="3" name="Tijdelijke aanduiding voor inhoud 2"/>
          <p:cNvSpPr>
            <a:spLocks noGrp="1"/>
          </p:cNvSpPr>
          <p:nvPr>
            <p:ph idx="1"/>
          </p:nvPr>
        </p:nvSpPr>
        <p:spPr>
          <a:xfrm>
            <a:off x="683568" y="1628800"/>
            <a:ext cx="8003232" cy="4392488"/>
          </a:xfrm>
        </p:spPr>
        <p:txBody>
          <a:bodyPr>
            <a:normAutofit/>
          </a:bodyPr>
          <a:lstStyle/>
          <a:p>
            <a:pPr marL="0" indent="0" algn="ctr">
              <a:buNone/>
            </a:pPr>
            <a:endParaRPr lang="nl-NL" sz="2800" dirty="0"/>
          </a:p>
          <a:p>
            <a:pPr marL="0" indent="0" algn="ctr">
              <a:buNone/>
            </a:pPr>
            <a:r>
              <a:rPr lang="nl-NL" sz="2800" dirty="0"/>
              <a:t>Druk in de cilinder (bar) =</a:t>
            </a:r>
          </a:p>
          <a:p>
            <a:pPr marL="0" indent="0" algn="ctr">
              <a:buNone/>
            </a:pPr>
            <a:r>
              <a:rPr lang="nl-NL" sz="2800" dirty="0"/>
              <a:t>Aantal liters O2 in de cilinder : volume cilinder (liter)</a:t>
            </a:r>
          </a:p>
          <a:p>
            <a:pPr marL="0" indent="0">
              <a:buNone/>
            </a:pPr>
            <a:endParaRPr lang="nl-NL" sz="2800" dirty="0"/>
          </a:p>
          <a:p>
            <a:pPr marL="0" indent="0">
              <a:buNone/>
            </a:pPr>
            <a:r>
              <a:rPr lang="nl-NL" sz="2800" i="1" dirty="0"/>
              <a:t>Wat is de druk in de cilinder?</a:t>
            </a:r>
          </a:p>
          <a:p>
            <a:pPr marL="0" indent="0">
              <a:buNone/>
            </a:pPr>
            <a:r>
              <a:rPr lang="nl-NL" sz="2800" i="1" dirty="0"/>
              <a:t>In een 10L cilinder zit nog 1650 L zuurstof</a:t>
            </a:r>
          </a:p>
          <a:p>
            <a:pPr marL="0" indent="0">
              <a:buNone/>
            </a:pPr>
            <a:r>
              <a:rPr lang="nl-NL" sz="2800" i="1" dirty="0"/>
              <a:t>1650L O2: 10L = 165 Bar</a:t>
            </a:r>
          </a:p>
          <a:p>
            <a:pPr marL="0" indent="0">
              <a:buNone/>
            </a:pPr>
            <a:endParaRPr lang="nl-NL" sz="2800"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2665001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Hoe lang kan je de cilinder gebruiken?</a:t>
            </a:r>
          </a:p>
        </p:txBody>
      </p:sp>
      <p:sp>
        <p:nvSpPr>
          <p:cNvPr id="3" name="Tijdelijke aanduiding voor inhoud 2"/>
          <p:cNvSpPr>
            <a:spLocks noGrp="1"/>
          </p:cNvSpPr>
          <p:nvPr>
            <p:ph idx="1"/>
          </p:nvPr>
        </p:nvSpPr>
        <p:spPr>
          <a:xfrm>
            <a:off x="457200" y="1628800"/>
            <a:ext cx="8229600" cy="4392488"/>
          </a:xfrm>
        </p:spPr>
        <p:txBody>
          <a:bodyPr>
            <a:normAutofit/>
          </a:bodyPr>
          <a:lstStyle/>
          <a:p>
            <a:pPr marL="0" indent="0" algn="ctr">
              <a:buNone/>
            </a:pPr>
            <a:r>
              <a:rPr lang="nl-NL" sz="2600" dirty="0"/>
              <a:t>De patiënt krijgt 4 liter zuurstof per minuut. </a:t>
            </a:r>
          </a:p>
          <a:p>
            <a:pPr marL="0" indent="0" algn="ctr">
              <a:buNone/>
            </a:pPr>
            <a:r>
              <a:rPr lang="nl-NL" sz="2600" dirty="0"/>
              <a:t>Er is een zuurstofcilinder van 20L waarin de druk 120 bar is. </a:t>
            </a:r>
          </a:p>
          <a:p>
            <a:pPr marL="0" indent="0" algn="ctr">
              <a:buNone/>
            </a:pPr>
            <a:r>
              <a:rPr lang="nl-NL" sz="2600" dirty="0"/>
              <a:t>Hoe lang kan je de cilinder gebruiken?</a:t>
            </a:r>
          </a:p>
          <a:p>
            <a:pPr marL="0" indent="0">
              <a:buNone/>
            </a:pPr>
            <a:endParaRPr lang="nl-NL" sz="2800" dirty="0"/>
          </a:p>
          <a:p>
            <a:pPr marL="0" indent="0">
              <a:buNone/>
            </a:pPr>
            <a:r>
              <a:rPr lang="nl-NL" sz="2400" i="1" dirty="0"/>
              <a:t>Hoeveel zuurstof zit er in de cilinder?</a:t>
            </a:r>
          </a:p>
          <a:p>
            <a:pPr marL="0" indent="0">
              <a:buNone/>
            </a:pPr>
            <a:r>
              <a:rPr lang="nl-NL" sz="2400" i="1" dirty="0"/>
              <a:t>20L x 120 bar = 2400 liter zuurstof</a:t>
            </a:r>
          </a:p>
          <a:p>
            <a:pPr marL="0" indent="0">
              <a:buNone/>
            </a:pPr>
            <a:r>
              <a:rPr lang="nl-NL" sz="2400" i="1" dirty="0"/>
              <a:t>Hoe lang kun je dit gebruiken?</a:t>
            </a:r>
          </a:p>
          <a:p>
            <a:pPr marL="0" indent="0">
              <a:buNone/>
            </a:pPr>
            <a:r>
              <a:rPr lang="nl-NL" sz="2400" i="1" dirty="0"/>
              <a:t>2400 liter : 4 liter (zuurstof per minuut) = 600 minuten</a:t>
            </a:r>
          </a:p>
          <a:p>
            <a:pPr marL="0" indent="0">
              <a:buNone/>
            </a:pPr>
            <a:r>
              <a:rPr lang="nl-NL" sz="2400" i="1" dirty="0"/>
              <a:t>600 minuten : 60 = 10 uur </a:t>
            </a:r>
          </a:p>
          <a:p>
            <a:pPr marL="0" indent="0">
              <a:buNone/>
            </a:pPr>
            <a:endParaRPr lang="nl-NL" sz="2800"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1062133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Voorbeeld zuurstof</a:t>
            </a:r>
          </a:p>
        </p:txBody>
      </p:sp>
      <p:sp>
        <p:nvSpPr>
          <p:cNvPr id="3" name="Tijdelijke aanduiding voor inhoud 2"/>
          <p:cNvSpPr>
            <a:spLocks noGrp="1"/>
          </p:cNvSpPr>
          <p:nvPr>
            <p:ph idx="1"/>
          </p:nvPr>
        </p:nvSpPr>
        <p:spPr/>
        <p:txBody>
          <a:bodyPr>
            <a:normAutofit fontScale="77500" lnSpcReduction="20000"/>
          </a:bodyPr>
          <a:lstStyle/>
          <a:p>
            <a:pPr marL="0" indent="0">
              <a:buNone/>
            </a:pPr>
            <a:r>
              <a:rPr lang="nl-NL" sz="2800" dirty="0"/>
              <a:t>De manometer van een </a:t>
            </a:r>
            <a:r>
              <a:rPr lang="nl-NL" sz="2800" u="sng" dirty="0"/>
              <a:t>4 liter </a:t>
            </a:r>
            <a:r>
              <a:rPr lang="nl-NL" sz="2800" dirty="0"/>
              <a:t>zuurstofcilinder staat op </a:t>
            </a:r>
            <a:r>
              <a:rPr lang="nl-NL" sz="2800" u="sng" dirty="0"/>
              <a:t>160 Bar</a:t>
            </a:r>
            <a:r>
              <a:rPr lang="nl-NL" sz="2800" dirty="0"/>
              <a:t>. Een zorgvrager moet </a:t>
            </a:r>
            <a:r>
              <a:rPr lang="nl-NL" sz="2800" u="sng" dirty="0"/>
              <a:t>2 uur </a:t>
            </a:r>
            <a:r>
              <a:rPr lang="nl-NL" sz="2800" dirty="0"/>
              <a:t>wachten voor de OK en krijgt zolang </a:t>
            </a:r>
            <a:r>
              <a:rPr lang="nl-NL" sz="2800" u="sng" dirty="0"/>
              <a:t>2 liter zuurstof per minuut</a:t>
            </a:r>
            <a:r>
              <a:rPr lang="nl-NL" sz="2800" dirty="0"/>
              <a:t>. Hoeveel liter zuurstof zit er na 2 uur nog in de zuurstofcilinder?</a:t>
            </a:r>
          </a:p>
          <a:p>
            <a:pPr marL="0" indent="0">
              <a:buNone/>
            </a:pPr>
            <a:endParaRPr lang="nl-NL" sz="2800" dirty="0"/>
          </a:p>
          <a:p>
            <a:pPr marL="0" indent="0">
              <a:buNone/>
            </a:pPr>
            <a:r>
              <a:rPr lang="nl-NL" sz="2800" dirty="0"/>
              <a:t>Hoeveel liter zit er bij aanvang in de cilinder?</a:t>
            </a:r>
          </a:p>
          <a:p>
            <a:pPr marL="0" indent="0">
              <a:buNone/>
            </a:pPr>
            <a:r>
              <a:rPr lang="nl-NL" sz="2800" dirty="0"/>
              <a:t>4L x 160 bar = 640 liter zuurstof </a:t>
            </a:r>
          </a:p>
          <a:p>
            <a:pPr marL="0" indent="0">
              <a:buNone/>
            </a:pPr>
            <a:endParaRPr lang="nl-NL" sz="2800" dirty="0"/>
          </a:p>
          <a:p>
            <a:pPr marL="0" indent="0">
              <a:buNone/>
            </a:pPr>
            <a:r>
              <a:rPr lang="nl-NL" sz="2800" dirty="0"/>
              <a:t>Bereken hoeveel zuurstof de zorgvrager verbruikt. </a:t>
            </a:r>
          </a:p>
          <a:p>
            <a:pPr marL="0" indent="0">
              <a:buNone/>
            </a:pPr>
            <a:r>
              <a:rPr lang="nl-NL" sz="2800" dirty="0"/>
              <a:t>2 uur = 120 minuten</a:t>
            </a:r>
          </a:p>
          <a:p>
            <a:pPr marL="0" indent="0">
              <a:buNone/>
            </a:pPr>
            <a:r>
              <a:rPr lang="nl-NL" sz="2800" dirty="0"/>
              <a:t>120 min. x 2 liter = 240 liter zuurstof.</a:t>
            </a:r>
          </a:p>
          <a:p>
            <a:pPr marL="0" indent="0">
              <a:buNone/>
            </a:pPr>
            <a:endParaRPr lang="nl-NL" sz="2800" dirty="0"/>
          </a:p>
          <a:p>
            <a:pPr marL="0" indent="0">
              <a:buNone/>
            </a:pPr>
            <a:r>
              <a:rPr lang="nl-NL" sz="2800" dirty="0"/>
              <a:t>Bereken hoeveel zuurstof er na 2 uur nog in de cilinder zit.</a:t>
            </a:r>
          </a:p>
          <a:p>
            <a:pPr marL="0" indent="0">
              <a:buNone/>
            </a:pPr>
            <a:r>
              <a:rPr lang="nl-NL" sz="2800" dirty="0"/>
              <a:t>640 liter – 240 liter = 400 liter.</a:t>
            </a:r>
          </a:p>
          <a:p>
            <a:pPr marL="0" indent="0">
              <a:buNone/>
            </a:pPr>
            <a:endParaRPr lang="nl-NL" sz="2800" dirty="0"/>
          </a:p>
          <a:p>
            <a:pPr marL="0" indent="0">
              <a:buNone/>
            </a:pPr>
            <a:endParaRPr lang="nl-NL" sz="2800" u="sng" dirty="0"/>
          </a:p>
          <a:p>
            <a:pPr marL="0" indent="0">
              <a:buNone/>
            </a:pPr>
            <a:endParaRPr lang="nl-NL" sz="2800" dirty="0"/>
          </a:p>
          <a:p>
            <a:pPr marL="0" indent="0">
              <a:buNone/>
            </a:pPr>
            <a:endParaRPr lang="nl-NL" sz="2800" dirty="0"/>
          </a:p>
          <a:p>
            <a:pPr marL="0" indent="0">
              <a:buNone/>
            </a:pPr>
            <a:endParaRPr lang="nl-NL" sz="2800" dirty="0"/>
          </a:p>
        </p:txBody>
      </p:sp>
    </p:spTree>
    <p:extLst>
      <p:ext uri="{BB962C8B-B14F-4D97-AF65-F5344CB8AC3E}">
        <p14:creationId xmlns:p14="http://schemas.microsoft.com/office/powerpoint/2010/main" val="1107161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Belangrijke informatie</a:t>
            </a:r>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21861467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Berekening en eenheden vermelden</a:t>
            </a:r>
            <a:br>
              <a:rPr lang="nl-NL" dirty="0"/>
            </a:br>
            <a:r>
              <a:rPr lang="nl-NL" dirty="0"/>
              <a:t>Let op! Alleen bij de open vragen!</a:t>
            </a:r>
          </a:p>
        </p:txBody>
      </p:sp>
      <p:sp>
        <p:nvSpPr>
          <p:cNvPr id="3" name="Tijdelijke aanduiding voor inhoud 2"/>
          <p:cNvSpPr>
            <a:spLocks noGrp="1"/>
          </p:cNvSpPr>
          <p:nvPr>
            <p:ph idx="1"/>
          </p:nvPr>
        </p:nvSpPr>
        <p:spPr>
          <a:xfrm>
            <a:off x="251520" y="1600200"/>
            <a:ext cx="8435280" cy="4525963"/>
          </a:xfrm>
        </p:spPr>
        <p:txBody>
          <a:bodyPr>
            <a:normAutofit fontScale="85000" lnSpcReduction="20000"/>
          </a:bodyPr>
          <a:lstStyle/>
          <a:p>
            <a:pPr marL="0" indent="0">
              <a:buNone/>
            </a:pPr>
            <a:endParaRPr lang="nl-NL" dirty="0"/>
          </a:p>
          <a:p>
            <a:pPr marL="0" indent="0">
              <a:buNone/>
            </a:pPr>
            <a:r>
              <a:rPr lang="nl-NL" dirty="0"/>
              <a:t>Er zijn twee mogelijkheden om je berekening op te schrijven:</a:t>
            </a:r>
          </a:p>
          <a:p>
            <a:r>
              <a:rPr lang="nl-NL" dirty="0"/>
              <a:t>Of eerst alle gegevens opschrijven uit de opgave met de juiste eenheden </a:t>
            </a:r>
            <a:r>
              <a:rPr lang="nl-NL" dirty="0">
                <a:sym typeface="Wingdings" panose="05000000000000000000" pitchFamily="2" charset="2"/>
              </a:rPr>
              <a:t>en dan </a:t>
            </a:r>
            <a:r>
              <a:rPr lang="nl-NL" dirty="0"/>
              <a:t>rekenen zonder eenheden. </a:t>
            </a:r>
          </a:p>
          <a:p>
            <a:r>
              <a:rPr lang="nl-NL" dirty="0"/>
              <a:t>Of in de hele berekening alle eenheden vermelden. </a:t>
            </a:r>
          </a:p>
          <a:p>
            <a:pPr marL="0" indent="0">
              <a:buNone/>
            </a:pPr>
            <a:endParaRPr lang="nl-NL" dirty="0"/>
          </a:p>
          <a:p>
            <a:pPr marL="0" indent="0">
              <a:buNone/>
            </a:pPr>
            <a:r>
              <a:rPr lang="nl-NL" dirty="0"/>
              <a:t>Een open antwoord zonder berekening = fout.</a:t>
            </a:r>
          </a:p>
          <a:p>
            <a:pPr marL="0" indent="0">
              <a:buNone/>
            </a:pPr>
            <a:r>
              <a:rPr lang="nl-NL" dirty="0"/>
              <a:t>Een open antwoord  zonder / verkeerde eenheid = fout.</a:t>
            </a:r>
          </a:p>
          <a:p>
            <a:pPr marL="0" indent="0">
              <a:buNone/>
            </a:pPr>
            <a:endParaRPr lang="nl-NL" dirty="0"/>
          </a:p>
          <a:p>
            <a:pPr marL="0" indent="0">
              <a:buNone/>
            </a:pPr>
            <a:r>
              <a:rPr lang="nl-NL" dirty="0"/>
              <a:t>Laat zien dat je begrijpt wat je doet.</a:t>
            </a:r>
          </a:p>
          <a:p>
            <a:pPr marL="0" indent="0">
              <a:buNone/>
            </a:pPr>
            <a:endParaRPr lang="nl-NL" dirty="0"/>
          </a:p>
        </p:txBody>
      </p:sp>
    </p:spTree>
    <p:extLst>
      <p:ext uri="{BB962C8B-B14F-4D97-AF65-F5344CB8AC3E}">
        <p14:creationId xmlns:p14="http://schemas.microsoft.com/office/powerpoint/2010/main" val="12460827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Afronden</a:t>
            </a:r>
          </a:p>
        </p:txBody>
      </p:sp>
      <p:sp>
        <p:nvSpPr>
          <p:cNvPr id="3" name="Tijdelijke aanduiding voor inhoud 2"/>
          <p:cNvSpPr>
            <a:spLocks noGrp="1"/>
          </p:cNvSpPr>
          <p:nvPr>
            <p:ph idx="1"/>
          </p:nvPr>
        </p:nvSpPr>
        <p:spPr/>
        <p:txBody>
          <a:bodyPr>
            <a:normAutofit fontScale="62500" lnSpcReduction="20000"/>
          </a:bodyPr>
          <a:lstStyle/>
          <a:p>
            <a:pPr marL="0" indent="0">
              <a:buNone/>
            </a:pPr>
            <a:r>
              <a:rPr lang="nl-NL" dirty="0"/>
              <a:t>Afronden met de gewone afrondingsregel:     </a:t>
            </a:r>
          </a:p>
          <a:p>
            <a:pPr marL="0" indent="0">
              <a:buNone/>
            </a:pPr>
            <a:r>
              <a:rPr lang="nl-NL" dirty="0"/>
              <a:t>0, 1, 2, 3 en 4 voorgaand cijfer blijft hetzelfde       </a:t>
            </a:r>
          </a:p>
          <a:p>
            <a:pPr marL="0" indent="0">
              <a:buNone/>
            </a:pPr>
            <a:r>
              <a:rPr lang="nl-NL" dirty="0"/>
              <a:t>5, 6, 7, 8 en 9 voorgaand cijfer gaat één omhoog</a:t>
            </a:r>
          </a:p>
          <a:p>
            <a:pPr marL="0" indent="0">
              <a:buNone/>
            </a:pPr>
            <a:endParaRPr lang="nl-NL" dirty="0"/>
          </a:p>
          <a:p>
            <a:pPr marL="0" indent="0">
              <a:buNone/>
            </a:pPr>
            <a:r>
              <a:rPr lang="nl-NL" dirty="0"/>
              <a:t>Je mag nooit tussentijds afronden. Dus nooit een afgerond antwoord opnieuw intoetsen op je rekenapparaat. </a:t>
            </a:r>
          </a:p>
          <a:p>
            <a:pPr marL="0" indent="0">
              <a:buNone/>
            </a:pPr>
            <a:endParaRPr lang="nl-NL" dirty="0"/>
          </a:p>
          <a:p>
            <a:pPr marL="0" indent="0">
              <a:buNone/>
            </a:pPr>
            <a:r>
              <a:rPr lang="nl-NL" dirty="0"/>
              <a:t>Je laat zien hoe je afrondt.  </a:t>
            </a:r>
          </a:p>
          <a:p>
            <a:pPr marL="0" indent="0">
              <a:buNone/>
            </a:pPr>
            <a:r>
              <a:rPr lang="nl-NL" dirty="0"/>
              <a:t>Dus eerst 1 cijfer extra opschrijven met puntjes, dan pas het afgeronde antwoord.   </a:t>
            </a:r>
          </a:p>
          <a:p>
            <a:pPr marL="0" indent="0">
              <a:buNone/>
            </a:pPr>
            <a:r>
              <a:rPr lang="nl-NL" dirty="0"/>
              <a:t>Voorbeeld  (in 1 decimaal nauwkeurig)</a:t>
            </a:r>
          </a:p>
          <a:p>
            <a:pPr marL="0" indent="0">
              <a:buNone/>
            </a:pPr>
            <a:r>
              <a:rPr lang="nl-NL" dirty="0"/>
              <a:t>34 mg  :  16 mg x 2,5 ml  =  5,31… ml  ≈  5,3 ml  </a:t>
            </a:r>
          </a:p>
          <a:p>
            <a:pPr marL="0" indent="0">
              <a:buNone/>
            </a:pPr>
            <a:endParaRPr lang="nl-NL" dirty="0"/>
          </a:p>
          <a:p>
            <a:pPr marL="0" indent="0">
              <a:buNone/>
            </a:pPr>
            <a:r>
              <a:rPr lang="nl-NL" dirty="0"/>
              <a:t>Verkeerde afronding of de afronding niet laten zien = fout. </a:t>
            </a:r>
          </a:p>
        </p:txBody>
      </p:sp>
    </p:spTree>
    <p:extLst>
      <p:ext uri="{BB962C8B-B14F-4D97-AF65-F5344CB8AC3E}">
        <p14:creationId xmlns:p14="http://schemas.microsoft.com/office/powerpoint/2010/main" val="8428792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Antwoord verduidelijken</a:t>
            </a:r>
          </a:p>
        </p:txBody>
      </p:sp>
      <p:sp>
        <p:nvSpPr>
          <p:cNvPr id="3" name="Tijdelijke aanduiding voor inhoud 2"/>
          <p:cNvSpPr>
            <a:spLocks noGrp="1"/>
          </p:cNvSpPr>
          <p:nvPr>
            <p:ph idx="1"/>
          </p:nvPr>
        </p:nvSpPr>
        <p:spPr>
          <a:xfrm>
            <a:off x="179512" y="1600200"/>
            <a:ext cx="8784976" cy="4925143"/>
          </a:xfrm>
        </p:spPr>
        <p:txBody>
          <a:bodyPr>
            <a:normAutofit fontScale="92500" lnSpcReduction="10000"/>
          </a:bodyPr>
          <a:lstStyle/>
          <a:p>
            <a:pPr marL="0" indent="0">
              <a:buNone/>
            </a:pPr>
            <a:r>
              <a:rPr lang="nl-NL" dirty="0"/>
              <a:t>Er zijn verschillende manieren om aan te geven wat je uiteindelijke antwoord is.</a:t>
            </a:r>
          </a:p>
          <a:p>
            <a:pPr marL="0" indent="0">
              <a:buNone/>
            </a:pPr>
            <a:r>
              <a:rPr lang="nl-NL" dirty="0"/>
              <a:t>Bijvoorbeeld:</a:t>
            </a:r>
          </a:p>
          <a:p>
            <a:pPr marL="0" indent="0">
              <a:buNone/>
            </a:pPr>
            <a:r>
              <a:rPr lang="nl-NL" dirty="0"/>
              <a:t>Onderstrepen: 250 mg: 25 mg x 3 ml = </a:t>
            </a:r>
            <a:r>
              <a:rPr lang="nl-NL" u="sng" dirty="0"/>
              <a:t>3 ml.</a:t>
            </a:r>
          </a:p>
          <a:p>
            <a:pPr marL="0" indent="0">
              <a:buNone/>
            </a:pPr>
            <a:r>
              <a:rPr lang="nl-NL" dirty="0"/>
              <a:t>Markeren: 250 mg: 25 mg x 3 ml = 3 ml.</a:t>
            </a:r>
          </a:p>
          <a:p>
            <a:pPr marL="0" indent="0">
              <a:buNone/>
            </a:pPr>
            <a:r>
              <a:rPr lang="nl-NL" dirty="0"/>
              <a:t>Omcirkelen: 250 mg: 25 mg x 3 ml = 3 ml.</a:t>
            </a:r>
          </a:p>
          <a:p>
            <a:pPr marL="0" indent="0">
              <a:buNone/>
            </a:pPr>
            <a:r>
              <a:rPr lang="nl-NL" dirty="0"/>
              <a:t>Uitschrijven: 250 mg : 25 mg x 3 ml = 3 ml. Het antwoord is 3 ml / ik zuig 3 ml. op.</a:t>
            </a:r>
          </a:p>
          <a:p>
            <a:pPr marL="0" indent="0">
              <a:buNone/>
            </a:pPr>
            <a:endParaRPr lang="nl-NL" dirty="0"/>
          </a:p>
          <a:p>
            <a:pPr marL="0" indent="0">
              <a:buNone/>
            </a:pPr>
            <a:r>
              <a:rPr lang="nl-NL" dirty="0"/>
              <a:t>Niet duidelijk wat je antwoord is = fout</a:t>
            </a:r>
          </a:p>
          <a:p>
            <a:pPr marL="0" indent="0">
              <a:buNone/>
            </a:pPr>
            <a:endParaRPr lang="nl-NL" dirty="0"/>
          </a:p>
        </p:txBody>
      </p:sp>
      <mc:AlternateContent xmlns:mc="http://schemas.openxmlformats.org/markup-compatibility/2006" xmlns:p14="http://schemas.microsoft.com/office/powerpoint/2010/main">
        <mc:Choice Requires="p14">
          <p:contentPart p14:bwMode="auto" r:id="rId2">
            <p14:nvContentPartPr>
              <p14:cNvPr id="4" name="Inkt 3"/>
              <p14:cNvContentPartPr/>
              <p14:nvPr/>
            </p14:nvContentPartPr>
            <p14:xfrm>
              <a:off x="5912109" y="3805694"/>
              <a:ext cx="739080" cy="26640"/>
            </p14:xfrm>
          </p:contentPart>
        </mc:Choice>
        <mc:Fallback xmlns="">
          <p:pic>
            <p:nvPicPr>
              <p:cNvPr id="4" name="Inkt 3"/>
              <p:cNvPicPr/>
              <p:nvPr/>
            </p:nvPicPr>
            <p:blipFill>
              <a:blip r:embed="rId3"/>
              <a:stretch>
                <a:fillRect/>
              </a:stretch>
            </p:blipFill>
            <p:spPr>
              <a:xfrm>
                <a:off x="5859549" y="3700574"/>
                <a:ext cx="844200" cy="2368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Inkt 4"/>
              <p14:cNvContentPartPr/>
              <p14:nvPr/>
            </p14:nvContentPartPr>
            <p14:xfrm>
              <a:off x="5611341" y="3784094"/>
              <a:ext cx="720720" cy="21600"/>
            </p14:xfrm>
          </p:contentPart>
        </mc:Choice>
        <mc:Fallback xmlns="">
          <p:pic>
            <p:nvPicPr>
              <p:cNvPr id="5" name="Inkt 4"/>
              <p:cNvPicPr/>
              <p:nvPr/>
            </p:nvPicPr>
            <p:blipFill>
              <a:blip r:embed="rId5"/>
              <a:stretch>
                <a:fillRect/>
              </a:stretch>
            </p:blipFill>
            <p:spPr>
              <a:xfrm>
                <a:off x="5558781" y="3679334"/>
                <a:ext cx="825840" cy="2314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t 5"/>
              <p14:cNvContentPartPr/>
              <p14:nvPr/>
            </p14:nvContentPartPr>
            <p14:xfrm>
              <a:off x="5611341" y="3645024"/>
              <a:ext cx="933840" cy="75600"/>
            </p14:xfrm>
          </p:contentPart>
        </mc:Choice>
        <mc:Fallback xmlns="">
          <p:pic>
            <p:nvPicPr>
              <p:cNvPr id="6" name="Inkt 5"/>
              <p:cNvPicPr/>
              <p:nvPr/>
            </p:nvPicPr>
            <p:blipFill>
              <a:blip r:embed="rId7"/>
              <a:stretch>
                <a:fillRect/>
              </a:stretch>
            </p:blipFill>
            <p:spPr>
              <a:xfrm>
                <a:off x="5558781" y="3539904"/>
                <a:ext cx="1038600" cy="28584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Inkt 8"/>
              <p14:cNvContentPartPr/>
              <p14:nvPr/>
            </p14:nvContentPartPr>
            <p14:xfrm>
              <a:off x="5736789" y="3991893"/>
              <a:ext cx="1089720" cy="646560"/>
            </p14:xfrm>
          </p:contentPart>
        </mc:Choice>
        <mc:Fallback xmlns="">
          <p:pic>
            <p:nvPicPr>
              <p:cNvPr id="9" name="Inkt 8"/>
              <p:cNvPicPr/>
              <p:nvPr/>
            </p:nvPicPr>
            <p:blipFill>
              <a:blip r:embed="rId9"/>
              <a:stretch>
                <a:fillRect/>
              </a:stretch>
            </p:blipFill>
            <p:spPr>
              <a:xfrm>
                <a:off x="5721669" y="3976773"/>
                <a:ext cx="1119960" cy="676800"/>
              </a:xfrm>
              <a:prstGeom prst="rect">
                <a:avLst/>
              </a:prstGeom>
            </p:spPr>
          </p:pic>
        </mc:Fallback>
      </mc:AlternateContent>
    </p:spTree>
    <p:extLst>
      <p:ext uri="{BB962C8B-B14F-4D97-AF65-F5344CB8AC3E}">
        <p14:creationId xmlns:p14="http://schemas.microsoft.com/office/powerpoint/2010/main" val="4820147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Controleren</a:t>
            </a:r>
          </a:p>
        </p:txBody>
      </p:sp>
      <p:sp>
        <p:nvSpPr>
          <p:cNvPr id="3" name="Tijdelijke aanduiding voor inhoud 2"/>
          <p:cNvSpPr>
            <a:spLocks noGrp="1"/>
          </p:cNvSpPr>
          <p:nvPr>
            <p:ph idx="1"/>
          </p:nvPr>
        </p:nvSpPr>
        <p:spPr/>
        <p:txBody>
          <a:bodyPr>
            <a:normAutofit/>
          </a:bodyPr>
          <a:lstStyle/>
          <a:p>
            <a:pPr marL="0" indent="0">
              <a:buNone/>
            </a:pPr>
            <a:r>
              <a:rPr lang="nl-NL" dirty="0"/>
              <a:t>Nadat je de toets voor de eerste keer hebt gemaakt ga je de opgaves controleren op dezelfde manier zoals je de opgaves hebt gemaakt.</a:t>
            </a:r>
          </a:p>
          <a:p>
            <a:pPr marL="514350" indent="-514350">
              <a:buAutoNum type="arabicPeriod"/>
            </a:pPr>
            <a:endParaRPr lang="nl-NL" dirty="0"/>
          </a:p>
        </p:txBody>
      </p:sp>
    </p:spTree>
    <p:extLst>
      <p:ext uri="{BB962C8B-B14F-4D97-AF65-F5344CB8AC3E}">
        <p14:creationId xmlns:p14="http://schemas.microsoft.com/office/powerpoint/2010/main" val="2184986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Vorm</a:t>
            </a:r>
          </a:p>
        </p:txBody>
      </p:sp>
      <p:sp>
        <p:nvSpPr>
          <p:cNvPr id="3" name="Tijdelijke aanduiding voor inhoud 2"/>
          <p:cNvSpPr>
            <a:spLocks noGrp="1"/>
          </p:cNvSpPr>
          <p:nvPr>
            <p:ph idx="1"/>
          </p:nvPr>
        </p:nvSpPr>
        <p:spPr/>
        <p:txBody>
          <a:bodyPr>
            <a:normAutofit fontScale="77500" lnSpcReduction="20000"/>
          </a:bodyPr>
          <a:lstStyle/>
          <a:p>
            <a:pPr marL="0" indent="0">
              <a:buNone/>
            </a:pPr>
            <a:r>
              <a:rPr lang="nl-NL" dirty="0"/>
              <a:t>Digitale toets (dus online)</a:t>
            </a:r>
          </a:p>
          <a:p>
            <a:pPr marL="0" indent="0">
              <a:buNone/>
            </a:pPr>
            <a:endParaRPr lang="nl-NL" dirty="0"/>
          </a:p>
          <a:p>
            <a:pPr marL="0" indent="0">
              <a:buNone/>
            </a:pPr>
            <a:r>
              <a:rPr lang="nl-NL" dirty="0"/>
              <a:t>Je mag kladpapier en een rekenmachine gebruiken.</a:t>
            </a:r>
          </a:p>
          <a:p>
            <a:pPr marL="0" indent="0">
              <a:buNone/>
            </a:pPr>
            <a:endParaRPr lang="nl-NL" dirty="0"/>
          </a:p>
          <a:p>
            <a:pPr marL="0" indent="0">
              <a:buNone/>
            </a:pPr>
            <a:r>
              <a:rPr lang="nl-NL" dirty="0"/>
              <a:t>De eerste 4 vragen zijn invulvragen. </a:t>
            </a:r>
          </a:p>
          <a:p>
            <a:pPr marL="0" indent="0">
              <a:buNone/>
            </a:pPr>
            <a:r>
              <a:rPr lang="nl-NL" dirty="0"/>
              <a:t>Hier noteer je alleen een getal, geen berekening of eenheid!</a:t>
            </a:r>
          </a:p>
          <a:p>
            <a:pPr marL="0" indent="0">
              <a:buNone/>
            </a:pPr>
            <a:endParaRPr lang="nl-NL" dirty="0"/>
          </a:p>
          <a:p>
            <a:pPr marL="0" indent="0">
              <a:buNone/>
            </a:pPr>
            <a:r>
              <a:rPr lang="nl-NL" dirty="0"/>
              <a:t>Daarna volgen 5 meerkeuzevragen.</a:t>
            </a:r>
          </a:p>
          <a:p>
            <a:pPr marL="0" indent="0">
              <a:buNone/>
            </a:pPr>
            <a:endParaRPr lang="nl-NL" dirty="0"/>
          </a:p>
          <a:p>
            <a:pPr marL="0" indent="0">
              <a:buNone/>
            </a:pPr>
            <a:r>
              <a:rPr lang="nl-NL" dirty="0"/>
              <a:t>Bij de laatste 5 vragen schrijf je de berekening op en het antwoord met de juiste eenheid.</a:t>
            </a:r>
          </a:p>
          <a:p>
            <a:pPr marL="0" indent="0">
              <a:buNone/>
            </a:pPr>
            <a:endParaRPr lang="nl-NL" dirty="0"/>
          </a:p>
        </p:txBody>
      </p:sp>
    </p:spTree>
    <p:extLst>
      <p:ext uri="{BB962C8B-B14F-4D97-AF65-F5344CB8AC3E}">
        <p14:creationId xmlns:p14="http://schemas.microsoft.com/office/powerpoint/2010/main" val="1751472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Afname</a:t>
            </a:r>
          </a:p>
        </p:txBody>
      </p:sp>
      <p:sp>
        <p:nvSpPr>
          <p:cNvPr id="3" name="Tijdelijke aanduiding voor inhoud 2"/>
          <p:cNvSpPr>
            <a:spLocks noGrp="1"/>
          </p:cNvSpPr>
          <p:nvPr>
            <p:ph idx="1"/>
          </p:nvPr>
        </p:nvSpPr>
        <p:spPr/>
        <p:txBody>
          <a:bodyPr>
            <a:normAutofit fontScale="85000" lnSpcReduction="10000"/>
          </a:bodyPr>
          <a:lstStyle/>
          <a:p>
            <a:pPr marL="0" indent="0">
              <a:buNone/>
            </a:pPr>
            <a:r>
              <a:rPr lang="nl-NL"/>
              <a:t>8.30  aanwezig </a:t>
            </a:r>
            <a:r>
              <a:rPr lang="nl-NL" dirty="0"/>
              <a:t>in de LOB-ruimte van je groep</a:t>
            </a:r>
          </a:p>
          <a:p>
            <a:pPr marL="0" indent="0">
              <a:buNone/>
            </a:pPr>
            <a:r>
              <a:rPr lang="nl-NL" dirty="0"/>
              <a:t>	camera aan, geluid uit</a:t>
            </a:r>
          </a:p>
          <a:p>
            <a:pPr marL="0" indent="0">
              <a:buNone/>
            </a:pPr>
            <a:endParaRPr lang="nl-NL" dirty="0"/>
          </a:p>
          <a:p>
            <a:pPr marL="0" indent="0">
              <a:buNone/>
            </a:pPr>
            <a:r>
              <a:rPr lang="nl-NL" dirty="0"/>
              <a:t>8.45	De toets kan gemaakt worden</a:t>
            </a:r>
          </a:p>
          <a:p>
            <a:pPr marL="0" indent="0">
              <a:buNone/>
            </a:pPr>
            <a:endParaRPr lang="nl-NL" dirty="0"/>
          </a:p>
          <a:p>
            <a:pPr marL="0" indent="0">
              <a:buNone/>
            </a:pPr>
            <a:r>
              <a:rPr lang="nl-NL" dirty="0"/>
              <a:t>Resultaten: binnen 14 dagen in </a:t>
            </a:r>
            <a:r>
              <a:rPr lang="nl-NL" dirty="0" err="1"/>
              <a:t>blackboard</a:t>
            </a:r>
            <a:r>
              <a:rPr lang="nl-NL" dirty="0"/>
              <a:t> </a:t>
            </a:r>
            <a:r>
              <a:rPr lang="nl-NL" dirty="0" err="1"/>
              <a:t>gradecenter</a:t>
            </a:r>
            <a:r>
              <a:rPr lang="nl-NL" dirty="0"/>
              <a:t>.</a:t>
            </a:r>
          </a:p>
          <a:p>
            <a:pPr marL="0" indent="0">
              <a:buNone/>
            </a:pPr>
            <a:endParaRPr lang="nl-NL" dirty="0"/>
          </a:p>
          <a:p>
            <a:pPr marL="0" indent="0">
              <a:buNone/>
            </a:pPr>
            <a:r>
              <a:rPr lang="nl-NL" dirty="0"/>
              <a:t>Ons streven is om het op donderdag zelf na te kijken.</a:t>
            </a:r>
          </a:p>
          <a:p>
            <a:pPr marL="0" indent="0">
              <a:buNone/>
            </a:pPr>
            <a:r>
              <a:rPr lang="nl-NL" dirty="0"/>
              <a:t>	</a:t>
            </a:r>
          </a:p>
        </p:txBody>
      </p:sp>
    </p:spTree>
    <p:extLst>
      <p:ext uri="{BB962C8B-B14F-4D97-AF65-F5344CB8AC3E}">
        <p14:creationId xmlns:p14="http://schemas.microsoft.com/office/powerpoint/2010/main" val="332820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Welk cijfer moet ik halen?</a:t>
            </a:r>
          </a:p>
        </p:txBody>
      </p:sp>
      <p:sp>
        <p:nvSpPr>
          <p:cNvPr id="3" name="Tijdelijke aanduiding voor inhoud 2"/>
          <p:cNvSpPr>
            <a:spLocks noGrp="1"/>
          </p:cNvSpPr>
          <p:nvPr>
            <p:ph idx="1"/>
          </p:nvPr>
        </p:nvSpPr>
        <p:spPr/>
        <p:txBody>
          <a:bodyPr/>
          <a:lstStyle/>
          <a:p>
            <a:pPr marL="0" indent="0">
              <a:buNone/>
            </a:pPr>
            <a:r>
              <a:rPr lang="nl-NL" dirty="0"/>
              <a:t>Verzorgende, 70% goed = 7</a:t>
            </a:r>
          </a:p>
          <a:p>
            <a:pPr marL="0" indent="0">
              <a:buNone/>
            </a:pPr>
            <a:endParaRPr lang="nl-NL" dirty="0"/>
          </a:p>
          <a:p>
            <a:pPr marL="0" indent="0">
              <a:buNone/>
            </a:pPr>
            <a:r>
              <a:rPr lang="nl-NL" dirty="0"/>
              <a:t>Verpleegkunde, 80% goed, 8</a:t>
            </a:r>
          </a:p>
          <a:p>
            <a:pPr marL="0" indent="0">
              <a:buNone/>
            </a:pPr>
            <a:endParaRPr lang="nl-NL" dirty="0"/>
          </a:p>
        </p:txBody>
      </p:sp>
    </p:spTree>
    <p:extLst>
      <p:ext uri="{BB962C8B-B14F-4D97-AF65-F5344CB8AC3E}">
        <p14:creationId xmlns:p14="http://schemas.microsoft.com/office/powerpoint/2010/main" val="3046711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Zelf oefenen?</a:t>
            </a:r>
          </a:p>
        </p:txBody>
      </p:sp>
      <p:sp>
        <p:nvSpPr>
          <p:cNvPr id="3" name="Tijdelijke aanduiding voor inhoud 2"/>
          <p:cNvSpPr>
            <a:spLocks noGrp="1"/>
          </p:cNvSpPr>
          <p:nvPr>
            <p:ph idx="1"/>
          </p:nvPr>
        </p:nvSpPr>
        <p:spPr/>
        <p:txBody>
          <a:bodyPr/>
          <a:lstStyle/>
          <a:p>
            <a:pPr marL="0" indent="0">
              <a:buNone/>
            </a:pPr>
            <a:r>
              <a:rPr lang="nl-NL" dirty="0"/>
              <a:t>Op de inhoudspagina van de organisatie zie je:</a:t>
            </a:r>
          </a:p>
          <a:p>
            <a:pPr marL="0" indent="0">
              <a:buNone/>
            </a:pPr>
            <a:r>
              <a:rPr lang="nl-NL" dirty="0"/>
              <a:t>‘Rekenen, Nederlands (en Engels)’</a:t>
            </a:r>
          </a:p>
          <a:p>
            <a:pPr marL="0" indent="0">
              <a:buNone/>
            </a:pPr>
            <a:r>
              <a:rPr lang="nl-NL" dirty="0"/>
              <a:t>Klik</a:t>
            </a:r>
          </a:p>
          <a:p>
            <a:pPr marL="0" indent="0">
              <a:buNone/>
            </a:pPr>
            <a:r>
              <a:rPr lang="nl-NL" dirty="0"/>
              <a:t>‘</a:t>
            </a:r>
            <a:r>
              <a:rPr lang="nl-NL" dirty="0" err="1"/>
              <a:t>Beroepsrekenen</a:t>
            </a:r>
            <a:r>
              <a:rPr lang="nl-NL" dirty="0"/>
              <a:t> 1’</a:t>
            </a:r>
          </a:p>
          <a:p>
            <a:pPr marL="0" indent="0">
              <a:buNone/>
            </a:pPr>
            <a:r>
              <a:rPr lang="nl-NL" dirty="0"/>
              <a:t>Klik</a:t>
            </a:r>
          </a:p>
          <a:p>
            <a:pPr marL="0" indent="0">
              <a:buNone/>
            </a:pPr>
            <a:r>
              <a:rPr lang="nl-NL" dirty="0"/>
              <a:t>Nu zie je allerlei oefenmateriaal met antwoorden</a:t>
            </a:r>
          </a:p>
        </p:txBody>
      </p:sp>
    </p:spTree>
    <p:extLst>
      <p:ext uri="{BB962C8B-B14F-4D97-AF65-F5344CB8AC3E}">
        <p14:creationId xmlns:p14="http://schemas.microsoft.com/office/powerpoint/2010/main" val="3210504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Stappenplan:</a:t>
            </a:r>
            <a:br>
              <a:rPr lang="nl-NL" dirty="0"/>
            </a:br>
            <a:r>
              <a:rPr lang="nl-NL" dirty="0"/>
              <a:t>Medicatie en injecteren</a:t>
            </a:r>
          </a:p>
        </p:txBody>
      </p:sp>
      <p:sp>
        <p:nvSpPr>
          <p:cNvPr id="3" name="Tijdelijke aanduiding voor inhoud 2"/>
          <p:cNvSpPr>
            <a:spLocks noGrp="1"/>
          </p:cNvSpPr>
          <p:nvPr>
            <p:ph idx="1"/>
          </p:nvPr>
        </p:nvSpPr>
        <p:spPr/>
        <p:txBody>
          <a:bodyPr>
            <a:normAutofit/>
          </a:bodyPr>
          <a:lstStyle/>
          <a:p>
            <a:pPr marL="0" indent="0">
              <a:buNone/>
            </a:pPr>
            <a:endParaRPr lang="nl-NL" sz="2000" dirty="0"/>
          </a:p>
          <a:p>
            <a:r>
              <a:rPr lang="nl-NL" sz="2000" dirty="0">
                <a:solidFill>
                  <a:srgbClr val="00B050"/>
                </a:solidFill>
              </a:rPr>
              <a:t>Controleren of alle eenheden gelijk zijn.</a:t>
            </a:r>
          </a:p>
          <a:p>
            <a:r>
              <a:rPr lang="nl-NL" sz="2000" dirty="0"/>
              <a:t>Bekijken / berekenen hoeveel mg. / IE de patiënt nodig heeft.</a:t>
            </a:r>
          </a:p>
          <a:p>
            <a:r>
              <a:rPr lang="nl-NL" sz="2000" dirty="0"/>
              <a:t>Bekijken / berekenen wat de sterkte/concentratie is.</a:t>
            </a:r>
          </a:p>
          <a:p>
            <a:r>
              <a:rPr lang="nl-NL" sz="2000" dirty="0"/>
              <a:t>Berekenen hoeveel ml. /tablet de patiënt moet krijgen</a:t>
            </a:r>
          </a:p>
          <a:p>
            <a:r>
              <a:rPr lang="nl-NL" sz="2000" dirty="0"/>
              <a:t>Berekenen hoeveel druppels de patiënt moet krijgen</a:t>
            </a:r>
          </a:p>
          <a:p>
            <a:pPr marL="0" indent="0">
              <a:buNone/>
            </a:pPr>
            <a:endParaRPr lang="nl-NL" sz="2000" dirty="0"/>
          </a:p>
          <a:p>
            <a:pPr marL="0" indent="0">
              <a:buNone/>
            </a:pPr>
            <a:endParaRPr lang="nl-NL" sz="2000" dirty="0"/>
          </a:p>
        </p:txBody>
      </p:sp>
    </p:spTree>
    <p:extLst>
      <p:ext uri="{BB962C8B-B14F-4D97-AF65-F5344CB8AC3E}">
        <p14:creationId xmlns:p14="http://schemas.microsoft.com/office/powerpoint/2010/main" val="1278412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Kilogram </a:t>
            </a:r>
            <a:r>
              <a:rPr lang="nl-NL" dirty="0">
                <a:sym typeface="Wingdings" panose="05000000000000000000" pitchFamily="2" charset="2"/>
              </a:rPr>
              <a:t> G</a:t>
            </a:r>
            <a:r>
              <a:rPr lang="nl-NL" dirty="0"/>
              <a:t>ram</a:t>
            </a:r>
            <a:br>
              <a:rPr lang="nl-NL" dirty="0"/>
            </a:br>
            <a:r>
              <a:rPr lang="nl-NL" dirty="0" err="1"/>
              <a:t>Gram</a:t>
            </a:r>
            <a:r>
              <a:rPr lang="nl-NL" dirty="0"/>
              <a:t> </a:t>
            </a:r>
            <a:r>
              <a:rPr lang="nl-NL" dirty="0">
                <a:sym typeface="Wingdings" panose="05000000000000000000" pitchFamily="2" charset="2"/>
              </a:rPr>
              <a:t> M</a:t>
            </a:r>
            <a:r>
              <a:rPr lang="nl-NL" dirty="0"/>
              <a:t>illigram</a:t>
            </a:r>
          </a:p>
        </p:txBody>
      </p:sp>
      <p:sp>
        <p:nvSpPr>
          <p:cNvPr id="3" name="Tijdelijke aanduiding voor inhoud 2"/>
          <p:cNvSpPr>
            <a:spLocks noGrp="1"/>
          </p:cNvSpPr>
          <p:nvPr>
            <p:ph idx="1"/>
          </p:nvPr>
        </p:nvSpPr>
        <p:spPr>
          <a:xfrm>
            <a:off x="457200" y="1628800"/>
            <a:ext cx="8229600" cy="4968552"/>
          </a:xfrm>
        </p:spPr>
        <p:txBody>
          <a:bodyPr>
            <a:normAutofit fontScale="77500" lnSpcReduction="20000"/>
          </a:bodyPr>
          <a:lstStyle/>
          <a:p>
            <a:pPr marL="0" indent="0" algn="ctr">
              <a:buNone/>
            </a:pPr>
            <a:r>
              <a:rPr lang="nl-NL" b="1" dirty="0"/>
              <a:t>KG – HG – DAG - G – DG – CG – MG</a:t>
            </a:r>
          </a:p>
          <a:p>
            <a:pPr marL="0" indent="0" algn="ctr">
              <a:buNone/>
            </a:pPr>
            <a:r>
              <a:rPr lang="nl-NL" sz="1600" dirty="0"/>
              <a:t>(gebruik een ezelsbruggetje als je deze lastig vindt om te onthouden)</a:t>
            </a:r>
          </a:p>
          <a:p>
            <a:pPr marL="0" indent="0" algn="ctr">
              <a:buNone/>
            </a:pPr>
            <a:endParaRPr lang="nl-NL" sz="1600" dirty="0"/>
          </a:p>
          <a:p>
            <a:pPr marL="0" indent="0" algn="ctr">
              <a:buNone/>
            </a:pPr>
            <a:r>
              <a:rPr lang="nl-NL" dirty="0"/>
              <a:t>De belangrijkste maten zijn kilogram, gram en milligram.</a:t>
            </a:r>
          </a:p>
          <a:p>
            <a:pPr marL="0" indent="0" algn="ctr">
              <a:buNone/>
            </a:pPr>
            <a:r>
              <a:rPr lang="nl-NL" dirty="0"/>
              <a:t>Er zijn drie stappen van kg. naar gram. </a:t>
            </a:r>
          </a:p>
          <a:p>
            <a:pPr marL="0" indent="0" algn="ctr">
              <a:buNone/>
            </a:pPr>
            <a:r>
              <a:rPr lang="nl-NL" dirty="0"/>
              <a:t>Er zijn drie stappen van gram naar mg.</a:t>
            </a:r>
          </a:p>
          <a:p>
            <a:pPr marL="0" indent="0" algn="ctr">
              <a:buNone/>
            </a:pPr>
            <a:endParaRPr lang="nl-NL" dirty="0"/>
          </a:p>
          <a:p>
            <a:pPr marL="0" indent="0" algn="ctr">
              <a:buNone/>
            </a:pPr>
            <a:r>
              <a:rPr lang="nl-NL" dirty="0"/>
              <a:t>Voor het omrekenen ga je vermenigvuldigen in </a:t>
            </a:r>
          </a:p>
          <a:p>
            <a:pPr marL="0" indent="0" algn="ctr">
              <a:buNone/>
            </a:pPr>
            <a:r>
              <a:rPr lang="nl-NL" dirty="0"/>
              <a:t>drie stappen van 10 </a:t>
            </a:r>
          </a:p>
          <a:p>
            <a:pPr marL="0" indent="0" algn="ctr">
              <a:buNone/>
            </a:pPr>
            <a:r>
              <a:rPr lang="nl-NL" i="1" dirty="0"/>
              <a:t>of</a:t>
            </a:r>
            <a:r>
              <a:rPr lang="nl-NL" dirty="0"/>
              <a:t> in een stap van (10 x 10 x 10 =) 1000</a:t>
            </a:r>
          </a:p>
          <a:p>
            <a:pPr marL="0" indent="0">
              <a:buNone/>
            </a:pPr>
            <a:endParaRPr lang="nl-NL" dirty="0"/>
          </a:p>
          <a:p>
            <a:pPr marL="0" indent="0" algn="ctr">
              <a:buNone/>
            </a:pPr>
            <a:r>
              <a:rPr lang="nl-NL" dirty="0"/>
              <a:t>1 gram = 1000 milligram </a:t>
            </a:r>
          </a:p>
          <a:p>
            <a:pPr marL="0" indent="0" algn="ctr">
              <a:buNone/>
            </a:pPr>
            <a:r>
              <a:rPr lang="nl-NL" dirty="0"/>
              <a:t>12 gram = 12.000 milligram</a:t>
            </a:r>
          </a:p>
          <a:p>
            <a:pPr marL="0" indent="0" algn="ctr">
              <a:buNone/>
            </a:pPr>
            <a:r>
              <a:rPr lang="nl-NL" dirty="0"/>
              <a:t>1 kilogram = 1000 gram </a:t>
            </a:r>
          </a:p>
          <a:p>
            <a:pPr marL="0" indent="0">
              <a:buNone/>
            </a:pPr>
            <a:endParaRPr lang="nl-NL" dirty="0"/>
          </a:p>
        </p:txBody>
      </p:sp>
    </p:spTree>
    <p:extLst>
      <p:ext uri="{BB962C8B-B14F-4D97-AF65-F5344CB8AC3E}">
        <p14:creationId xmlns:p14="http://schemas.microsoft.com/office/powerpoint/2010/main" val="389290433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2086</TotalTime>
  <Words>2348</Words>
  <Application>Microsoft Office PowerPoint</Application>
  <PresentationFormat>Diavoorstelling (4:3)</PresentationFormat>
  <Paragraphs>342</Paragraphs>
  <Slides>38</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38</vt:i4>
      </vt:variant>
    </vt:vector>
  </HeadingPairs>
  <TitlesOfParts>
    <vt:vector size="42" baseType="lpstr">
      <vt:lpstr>Arial</vt:lpstr>
      <vt:lpstr>Calibri</vt:lpstr>
      <vt:lpstr>Cambria Math</vt:lpstr>
      <vt:lpstr>Kantoorthema</vt:lpstr>
      <vt:lpstr>Beroepsrekenen 1</vt:lpstr>
      <vt:lpstr>Programma</vt:lpstr>
      <vt:lpstr>Onderwerpen</vt:lpstr>
      <vt:lpstr>Vorm</vt:lpstr>
      <vt:lpstr>Afname</vt:lpstr>
      <vt:lpstr>Welk cijfer moet ik halen?</vt:lpstr>
      <vt:lpstr>Zelf oefenen?</vt:lpstr>
      <vt:lpstr>Stappenplan: Medicatie en injecteren</vt:lpstr>
      <vt:lpstr>Kilogram  Gram Gram  Milligram</vt:lpstr>
      <vt:lpstr>Milligram  Gram Gram  Kilogram</vt:lpstr>
      <vt:lpstr>Liter  Milliliter</vt:lpstr>
      <vt:lpstr>Milliliter  Liter</vt:lpstr>
      <vt:lpstr>Stappenplan: Medicatie en injecteren</vt:lpstr>
      <vt:lpstr>Medicatie en lichaamsgewicht</vt:lpstr>
      <vt:lpstr>Stappenplan: Medicatie en injecteren</vt:lpstr>
      <vt:lpstr>Sterkte / Concentratie</vt:lpstr>
      <vt:lpstr>Concentratie berekenen</vt:lpstr>
      <vt:lpstr>Stappenplan: Medicatie en injecteren</vt:lpstr>
      <vt:lpstr>Wat geef ik de zorgvrager in milliliters?</vt:lpstr>
      <vt:lpstr>Wat geef ik de zorgvrager in milliliters?</vt:lpstr>
      <vt:lpstr>Wat geef ik de zorgvrager in tabletten?</vt:lpstr>
      <vt:lpstr>Wat geef ik zorgvrager in tabletten?</vt:lpstr>
      <vt:lpstr>Stappenplan: Medicatie en injecteren</vt:lpstr>
      <vt:lpstr>Wat geef ik de zorgvrager in druppels?</vt:lpstr>
      <vt:lpstr>Oplossingen</vt:lpstr>
      <vt:lpstr>Oplossing in volumeprocenten</vt:lpstr>
      <vt:lpstr>Voorbeeld volumeprocenten</vt:lpstr>
      <vt:lpstr>Zuurstof</vt:lpstr>
      <vt:lpstr>Belangrijke termen</vt:lpstr>
      <vt:lpstr>Hoeveel zuurstof is er op voorraad?</vt:lpstr>
      <vt:lpstr>Wat is de druk in de cilinder?</vt:lpstr>
      <vt:lpstr>Hoe lang kan je de cilinder gebruiken?</vt:lpstr>
      <vt:lpstr>Voorbeeld zuurstof</vt:lpstr>
      <vt:lpstr>Belangrijke informatie</vt:lpstr>
      <vt:lpstr>Berekening en eenheden vermelden Let op! Alleen bij de open vragen!</vt:lpstr>
      <vt:lpstr>Afronden</vt:lpstr>
      <vt:lpstr>Antwoord verduidelijken</vt:lpstr>
      <vt:lpstr>Controleren</vt:lpstr>
    </vt:vector>
  </TitlesOfParts>
  <Company>ROC Midden Nederland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Beroepsrekenen 1</dc:title>
  <dc:creator>Vaarwerk, H.A.C. (Hiske)</dc:creator>
  <cp:lastModifiedBy>Haan, K.M. (Kelsey) de</cp:lastModifiedBy>
  <cp:revision>44</cp:revision>
  <dcterms:created xsi:type="dcterms:W3CDTF">2015-10-12T09:43:41Z</dcterms:created>
  <dcterms:modified xsi:type="dcterms:W3CDTF">2021-02-01T10:16:27Z</dcterms:modified>
</cp:coreProperties>
</file>